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18" r:id="rId3"/>
    <p:sldId id="433" r:id="rId4"/>
    <p:sldId id="420" r:id="rId5"/>
    <p:sldId id="435" r:id="rId6"/>
    <p:sldId id="432" r:id="rId7"/>
    <p:sldId id="421" r:id="rId8"/>
    <p:sldId id="436" r:id="rId9"/>
    <p:sldId id="430" r:id="rId10"/>
    <p:sldId id="437" r:id="rId11"/>
    <p:sldId id="431" r:id="rId12"/>
    <p:sldId id="441" r:id="rId13"/>
    <p:sldId id="442" r:id="rId14"/>
    <p:sldId id="44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ivia AH-SON" initials="O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8BEB5"/>
    <a:srgbClr val="E85236"/>
    <a:srgbClr val="E5AF00"/>
    <a:srgbClr val="FDF9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7" autoAdjust="0"/>
    <p:restoredTop sz="93705" autoAdjust="0"/>
  </p:normalViewPr>
  <p:slideViewPr>
    <p:cSldViewPr>
      <p:cViewPr>
        <p:scale>
          <a:sx n="100" d="100"/>
          <a:sy n="100" d="100"/>
        </p:scale>
        <p:origin x="-998" y="6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0-01T12:27:31.501" idx="2">
    <p:pos x="10" y="10"/>
    <p:text>Mettre un titre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0FB7-8D40-4714-A6F6-B0A89C5BC3C9}" type="datetimeFigureOut">
              <a:rPr lang="fr-FR" smtClean="0"/>
              <a:pPr/>
              <a:t>17/11/2019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7657-15BB-448E-B72A-D3E236DA30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1780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6794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75999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75999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75999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7599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46404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6794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7979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7979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79793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7599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75999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7599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4677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560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857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8257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2574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6592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17/11/2019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640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17/11/2019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371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17/11/2019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8478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9847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7242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8689-2D47-4414-87C0-9A899FC10E7F}" type="datetimeFigureOut">
              <a:rPr lang="fr-FR" smtClean="0"/>
              <a:pPr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7193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1628800"/>
            <a:ext cx="8713558" cy="33752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INGENUERIE SOCIALE POUR LES MARCHES A BETAIL</a:t>
            </a:r>
          </a:p>
          <a:p>
            <a:endParaRPr lang="fr-FR" sz="24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Présenté par GEVAPAF </a:t>
            </a:r>
            <a:endParaRPr lang="fr-F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32656"/>
            <a:ext cx="1260324" cy="720000"/>
          </a:xfrm>
          <a:prstGeom prst="rect">
            <a:avLst/>
          </a:prstGeom>
        </p:spPr>
      </p:pic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3" descr="logo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60648"/>
            <a:ext cx="1132582" cy="8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89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 smtClean="0">
              <a:solidFill>
                <a:srgbClr val="C000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Les points d’attention (suite)</a:t>
            </a:r>
            <a:endParaRPr lang="fr-FR" sz="2800" b="1" dirty="0" smtClean="0">
              <a:solidFill>
                <a:schemeClr val="tx1"/>
              </a:solidFill>
            </a:endParaRPr>
          </a:p>
          <a:p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800" b="1" dirty="0" smtClean="0">
                <a:solidFill>
                  <a:schemeClr val="tx1"/>
                </a:solidFill>
              </a:rPr>
              <a:t>Accompagner le propriétaire à mettre en place un organe de gestion  et renforcer les capacités de ses membres (la bonne gouvernance, le leadership, gestion, mise à disposition d’outils…) </a:t>
            </a:r>
          </a:p>
          <a:p>
            <a:pPr>
              <a:buFont typeface="Wingdings" pitchFamily="2" charset="2"/>
              <a:buChar char="v"/>
            </a:pPr>
            <a:endParaRPr lang="fr-FR" sz="2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800" b="1" dirty="0" smtClean="0">
                <a:solidFill>
                  <a:schemeClr val="tx1"/>
                </a:solidFill>
              </a:rPr>
              <a:t> Accompagner les deux parties dans la contractualisation (délégation de gestion, cahier de charge…) </a:t>
            </a:r>
          </a:p>
          <a:p>
            <a:endParaRPr lang="fr-FR" sz="2800" b="1" dirty="0" smtClean="0">
              <a:solidFill>
                <a:schemeClr val="tx1"/>
              </a:solidFill>
            </a:endParaRPr>
          </a:p>
          <a:p>
            <a:endParaRPr lang="fr-FR" sz="1600" b="1" dirty="0"/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3" descr="logo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32656"/>
            <a:ext cx="1132582" cy="8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04664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07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QUELQUES OUTILS </a:t>
            </a:r>
          </a:p>
          <a:p>
            <a:pPr>
              <a:buFont typeface="Wingdings" pitchFamily="2" charset="2"/>
              <a:buChar char="v"/>
            </a:pPr>
            <a:r>
              <a:rPr lang="fr-FR" sz="3600" b="1" dirty="0" smtClean="0">
                <a:solidFill>
                  <a:schemeClr val="tx1"/>
                </a:solidFill>
              </a:rPr>
              <a:t>Les cahiers de suivi des statistiques (animaux présentés, vendus; provenance)</a:t>
            </a:r>
          </a:p>
          <a:p>
            <a:endParaRPr lang="fr-FR" sz="36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600" b="1" dirty="0" smtClean="0">
                <a:solidFill>
                  <a:schemeClr val="tx1"/>
                </a:solidFill>
              </a:rPr>
              <a:t>Carnet de banque/compte bancaire  </a:t>
            </a:r>
          </a:p>
          <a:p>
            <a:endParaRPr lang="fr-FR" sz="36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600" b="1" dirty="0" smtClean="0">
                <a:solidFill>
                  <a:schemeClr val="tx1"/>
                </a:solidFill>
              </a:rPr>
              <a:t> un cahier de recettes/caisse/banque </a:t>
            </a:r>
          </a:p>
          <a:p>
            <a:endParaRPr lang="fr-FR" sz="36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600" b="1" dirty="0" smtClean="0">
                <a:solidFill>
                  <a:schemeClr val="tx1"/>
                </a:solidFill>
              </a:rPr>
              <a:t> Règlement Intérieur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3" descr="logo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32656"/>
            <a:ext cx="1132582" cy="8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32656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07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 smtClean="0">
              <a:solidFill>
                <a:schemeClr val="tx1"/>
              </a:solidFill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3" descr="logo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32656"/>
            <a:ext cx="1132582" cy="8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32656"/>
            <a:ext cx="1260324" cy="720000"/>
          </a:xfrm>
          <a:prstGeom prst="rect">
            <a:avLst/>
          </a:prstGeom>
        </p:spPr>
      </p:pic>
      <p:pic>
        <p:nvPicPr>
          <p:cNvPr id="11" name="Image 4" descr="F:\Nouveau dossier\SAM_19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12776"/>
            <a:ext cx="44279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5" descr="F:\Nouveau dossier\SAM_23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4042036"/>
            <a:ext cx="6732240" cy="281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C:\Users\hp\Desktop\PHOTO\Photo s\PICT02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1412776"/>
            <a:ext cx="4716016" cy="2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07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 smtClean="0">
              <a:solidFill>
                <a:schemeClr val="tx1"/>
              </a:solidFill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3" descr="logo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32656"/>
            <a:ext cx="1132582" cy="8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32656"/>
            <a:ext cx="1260324" cy="720000"/>
          </a:xfrm>
          <a:prstGeom prst="rect">
            <a:avLst/>
          </a:prstGeom>
        </p:spPr>
      </p:pic>
      <p:pic>
        <p:nvPicPr>
          <p:cNvPr id="15" name="Espace réservé du contenu 8" descr="G:\DCIM\102DSCIM\PICT0156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340768"/>
            <a:ext cx="44999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https://fbcdn-photos-b-a.akamaihd.net/hphotos-ak-xpt1/v/t1.0-0/s480x480/1936069_190121568048094_8494334891908738009_n.jpg?oh=34bf460a93258b2a594f7225a62dfd92&amp;oe=57A8489B&amp;__gda__=1470157757_0643611036d5500f4208687d0823643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4437112"/>
            <a:ext cx="45720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F:\Nouveau dossier\SAM_234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1340768"/>
            <a:ext cx="48600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07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539552" y="0"/>
            <a:ext cx="8229600" cy="1428768"/>
          </a:xfrm>
          <a:prstGeom prst="rect">
            <a:avLst/>
          </a:prstGeom>
          <a:gradFill flip="none" rotWithShape="1">
            <a:gsLst>
              <a:gs pos="69050">
                <a:srgbClr val="F3C8C8"/>
              </a:gs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ysClr val="window" lastClr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Merci </a:t>
            </a:r>
            <a:r>
              <a:rPr lang="fr-FR" b="1" smtClean="0">
                <a:solidFill>
                  <a:srgbClr val="00B050"/>
                </a:solidFill>
                <a:latin typeface="Tw Cen MT"/>
              </a:rPr>
              <a:t>DE</a:t>
            </a:r>
            <a:r>
              <a:rPr kumimoji="0" lang="fr-FR" sz="3600" b="1" i="0" u="none" strike="noStrike" kern="1200" cap="all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 </a:t>
            </a:r>
            <a:r>
              <a:rPr kumimoji="0" lang="fr-FR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votre aimable attention</a:t>
            </a:r>
            <a:endParaRPr kumimoji="0" lang="fr-FR" sz="3600" b="1" i="0" u="none" strike="noStrike" kern="1200" cap="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4032448" cy="4680520"/>
          </a:xfrm>
        </p:spPr>
      </p:pic>
    </p:spTree>
    <p:extLst>
      <p:ext uri="{BB962C8B-B14F-4D97-AF65-F5344CB8AC3E}">
        <p14:creationId xmlns="" xmlns:p14="http://schemas.microsoft.com/office/powerpoint/2010/main" val="317479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AFL ET SES PARTENAIRES ONT ACCOMPAGNE LA REALISATION DE 03 MAB A TRAVERS DES PROJETS AGROPASTORAUX DANS LES REGIONS SAVANES ET KARA, A SAVOIR:</a:t>
            </a:r>
          </a:p>
          <a:p>
            <a:pPr algn="ctr"/>
            <a:endParaRPr lang="fr-FR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 marché à bétail de </a:t>
            </a:r>
            <a:r>
              <a:rPr lang="fr-F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Koundjoaré</a:t>
            </a:r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(Savanes)</a:t>
            </a:r>
          </a:p>
          <a:p>
            <a:pPr>
              <a:buFont typeface="Wingdings" pitchFamily="2" charset="2"/>
              <a:buChar char="v"/>
            </a:pPr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Le marché à bétail d’</a:t>
            </a:r>
            <a:r>
              <a:rPr lang="fr-F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Agbassa</a:t>
            </a:r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(Kara) </a:t>
            </a:r>
          </a:p>
          <a:p>
            <a:pPr>
              <a:buFont typeface="Wingdings" pitchFamily="2" charset="2"/>
              <a:buChar char="v"/>
            </a:pPr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Le marché à bétail de Cinkassé (Savanes)</a:t>
            </a:r>
            <a:endParaRPr lang="fr-FR" sz="3600" dirty="0" smtClean="0"/>
          </a:p>
          <a:p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9" name="Parallélogramme 8"/>
          <p:cNvSpPr/>
          <p:nvPr/>
        </p:nvSpPr>
        <p:spPr>
          <a:xfrm>
            <a:off x="0" y="0"/>
            <a:ext cx="7499230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60648"/>
            <a:ext cx="1260324" cy="720000"/>
          </a:xfrm>
          <a:prstGeom prst="rect">
            <a:avLst/>
          </a:prstGeom>
        </p:spPr>
      </p:pic>
      <p:pic>
        <p:nvPicPr>
          <p:cNvPr id="10" name="Image 3" descr="logo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88640"/>
            <a:ext cx="1132582" cy="8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444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2590800"/>
            <a:ext cx="8713558" cy="24132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smtClean="0"/>
              <a:t> 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32656"/>
            <a:ext cx="1260324" cy="720000"/>
          </a:xfrm>
          <a:prstGeom prst="rect">
            <a:avLst/>
          </a:prstGeom>
        </p:spPr>
      </p:pic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3" descr="logo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60648"/>
            <a:ext cx="1132582" cy="8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9989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68760"/>
            <a:ext cx="9180512" cy="55892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rgbClr val="C00000"/>
              </a:solidFill>
            </a:endParaRPr>
          </a:p>
          <a:p>
            <a:endParaRPr lang="fr-FR" sz="2800" dirty="0" smtClean="0">
              <a:solidFill>
                <a:srgbClr val="C00000"/>
              </a:solidFill>
            </a:endParaRPr>
          </a:p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Les principales étapes du processus de réalisation des MAB 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 diagnostic territorial pour s’assurer  du  maillage </a:t>
            </a:r>
          </a:p>
          <a:p>
            <a:r>
              <a:rPr lang="fr-F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 marché doit avant tout existé et être en lien avec d’autres marchés de la zone. </a:t>
            </a:r>
            <a:r>
              <a:rPr lang="fr-FR" sz="3200" dirty="0" smtClean="0">
                <a:solidFill>
                  <a:schemeClr val="tx1"/>
                </a:solidFill>
              </a:rPr>
              <a:t>S’assurer de l’accessibilité du site par les différents usagers</a:t>
            </a:r>
          </a:p>
          <a:p>
            <a:endParaRPr lang="fr-FR" sz="11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L’affinage du diagnostic </a:t>
            </a:r>
          </a:p>
          <a:p>
            <a:r>
              <a:rPr lang="fr-F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 s’agit  mettre en place les outil pour analyser et évaluer les effectifs présentés et vendus sur le marché</a:t>
            </a:r>
          </a:p>
          <a:p>
            <a:r>
              <a:rPr lang="fr-F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(priorisation des infrastructures, le dimensionnement) </a:t>
            </a:r>
          </a:p>
          <a:p>
            <a:r>
              <a:rPr lang="fr-F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fr-F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60648"/>
            <a:ext cx="1260324" cy="720000"/>
          </a:xfrm>
          <a:prstGeom prst="rect">
            <a:avLst/>
          </a:prstGeom>
        </p:spPr>
      </p:pic>
      <p:pic>
        <p:nvPicPr>
          <p:cNvPr id="10" name="Image 3" descr="logo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88640"/>
            <a:ext cx="1132582" cy="8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59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68760"/>
            <a:ext cx="9180512" cy="55892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 smtClean="0">
              <a:solidFill>
                <a:srgbClr val="C00000"/>
              </a:solidFill>
            </a:endParaRPr>
          </a:p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Les principales étapes du processus de réalisation des MAB </a:t>
            </a:r>
            <a:endParaRPr lang="fr-F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 réglage de la propriété de l’investissement et la modalité de sa gestion: </a:t>
            </a:r>
            <a:r>
              <a:rPr lang="fr-F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 site ne doit pas appartenir à un individu mais plutôt à la collectivité/administration </a:t>
            </a:r>
          </a:p>
          <a:p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/>
                </a:solidFill>
              </a:rPr>
              <a:t>L’établissement des documents administratifs  : </a:t>
            </a:r>
            <a:r>
              <a:rPr lang="fr-FR" sz="3200" dirty="0" smtClean="0">
                <a:solidFill>
                  <a:schemeClr val="tx1"/>
                </a:solidFill>
              </a:rPr>
              <a:t>Tous les papiers administratifs (reçu de vente, certificat de donation, schéma et plans…) doivent être constitués et validés par les autorités compétentes.  </a:t>
            </a:r>
            <a:r>
              <a:rPr lang="fr-F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fr-F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fr-F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60648"/>
            <a:ext cx="1260324" cy="720000"/>
          </a:xfrm>
          <a:prstGeom prst="rect">
            <a:avLst/>
          </a:prstGeom>
        </p:spPr>
      </p:pic>
      <p:pic>
        <p:nvPicPr>
          <p:cNvPr id="10" name="Image 3" descr="logo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88640"/>
            <a:ext cx="1132582" cy="8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59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68760"/>
            <a:ext cx="9180512" cy="55892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solidFill>
                  <a:srgbClr val="C00000"/>
                </a:solidFill>
              </a:rPr>
              <a:t>Les principales étapes du processus de réalisation des MAB (suite) </a:t>
            </a:r>
          </a:p>
          <a:p>
            <a:pP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réalisation de l’infrastructure: </a:t>
            </a:r>
            <a:r>
              <a:rPr lang="fr-F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Elle  se fait toujours sur appel d’offre à partir d’un DAO ou DCR élaborés suite à des études techniques. </a:t>
            </a:r>
          </a:p>
          <a:p>
            <a:endParaRPr lang="fr-F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Mettre en place un comité local d’appui à la réalisation du </a:t>
            </a: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MAB (</a:t>
            </a:r>
            <a:r>
              <a:rPr lang="fr-F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organisation</a:t>
            </a: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fr-F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fr-F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60648"/>
            <a:ext cx="1260324" cy="720000"/>
          </a:xfrm>
          <a:prstGeom prst="rect">
            <a:avLst/>
          </a:prstGeom>
        </p:spPr>
      </p:pic>
      <p:pic>
        <p:nvPicPr>
          <p:cNvPr id="10" name="Image 3" descr="logo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88640"/>
            <a:ext cx="1132582" cy="8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59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4784"/>
            <a:ext cx="9180512" cy="53732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 smtClean="0">
              <a:solidFill>
                <a:srgbClr val="C0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C00000"/>
                </a:solidFill>
              </a:rPr>
              <a:t>Les points d’attention pour la réalisation d’un MAB</a:t>
            </a:r>
          </a:p>
          <a:p>
            <a:pPr algn="ctr"/>
            <a:endParaRPr lang="fr-FR" sz="32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/>
                </a:solidFill>
              </a:rPr>
              <a:t>Il faut  éviter de réaliser une infrastructure là où l’activité ne se menait pas avant.</a:t>
            </a:r>
          </a:p>
          <a:p>
            <a:endParaRPr lang="fr-FR" sz="3200" b="1" dirty="0" smtClean="0">
              <a:solidFill>
                <a:schemeClr val="tx1"/>
              </a:solidFill>
            </a:endParaRPr>
          </a:p>
          <a:p>
            <a:endParaRPr lang="fr-FR" sz="32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/>
                </a:solidFill>
              </a:rPr>
              <a:t>Tenir compte des autres activités économiques connexes dans le dimensionnement de l’infrastructure.</a:t>
            </a:r>
          </a:p>
          <a:p>
            <a:endParaRPr lang="fr-FR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32656"/>
            <a:ext cx="1260324" cy="720000"/>
          </a:xfrm>
          <a:prstGeom prst="rect">
            <a:avLst/>
          </a:prstGeom>
        </p:spPr>
      </p:pic>
      <p:pic>
        <p:nvPicPr>
          <p:cNvPr id="10" name="Image 3" descr="logo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32656"/>
            <a:ext cx="1132582" cy="8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07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4784"/>
            <a:ext cx="9180512" cy="53732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 smtClean="0">
              <a:solidFill>
                <a:srgbClr val="C0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C00000"/>
                </a:solidFill>
              </a:rPr>
              <a:t>Les points d’attention pour la réalisation d’un MAB</a:t>
            </a:r>
          </a:p>
          <a:p>
            <a:pPr algn="ctr"/>
            <a:endParaRPr lang="fr-FR" sz="32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/>
                </a:solidFill>
              </a:rPr>
              <a:t>Prendre soin d’impliquer tous les acteurs clés de la filière dans tout le processus.</a:t>
            </a:r>
          </a:p>
          <a:p>
            <a:endParaRPr lang="fr-FR" sz="32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/>
                </a:solidFill>
              </a:rPr>
              <a:t>Tenir compte du positionnement du quai par rapport à l’accès du marché ; </a:t>
            </a:r>
            <a:r>
              <a:rPr lang="fr-FR" sz="3200" b="1" dirty="0">
                <a:solidFill>
                  <a:schemeClr val="tx1"/>
                </a:solidFill>
              </a:rPr>
              <a:t>l</a:t>
            </a:r>
            <a:r>
              <a:rPr lang="fr-FR" sz="3200" b="1" dirty="0" smtClean="0">
                <a:solidFill>
                  <a:schemeClr val="tx1"/>
                </a:solidFill>
              </a:rPr>
              <a:t>a nature du mur en fonction du milieu et la position des entrées en fonction de la provenance des animaux.</a:t>
            </a:r>
          </a:p>
          <a:p>
            <a:endParaRPr lang="fr-FR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32656"/>
            <a:ext cx="1260324" cy="720000"/>
          </a:xfrm>
          <a:prstGeom prst="rect">
            <a:avLst/>
          </a:prstGeom>
        </p:spPr>
      </p:pic>
      <p:pic>
        <p:nvPicPr>
          <p:cNvPr id="10" name="Image 3" descr="logo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32656"/>
            <a:ext cx="1132582" cy="8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07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Les points d’attention (suite)</a:t>
            </a:r>
            <a:endParaRPr lang="fr-FR" sz="3200" b="1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b="1" dirty="0" smtClean="0">
                <a:solidFill>
                  <a:schemeClr val="tx1"/>
                </a:solidFill>
              </a:rPr>
              <a:t>Penser à la pérennisation de l’ouvrage et prendre disposition pour assurer sa fonctionnalité et son suivi après le projet</a:t>
            </a:r>
          </a:p>
          <a:p>
            <a:endParaRPr lang="fr-FR" sz="32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/>
                </a:solidFill>
              </a:rPr>
              <a:t>  s’assurer de l’ancrage institutionnel du MAB (Propriétaire)</a:t>
            </a:r>
          </a:p>
          <a:p>
            <a:endParaRPr lang="fr-FR" sz="2800" b="1" dirty="0" smtClean="0">
              <a:solidFill>
                <a:schemeClr val="tx1"/>
              </a:solidFill>
            </a:endParaRPr>
          </a:p>
          <a:p>
            <a:endParaRPr lang="fr-FR" sz="1600" b="1" dirty="0"/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3" descr="logo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32656"/>
            <a:ext cx="1132582" cy="8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04664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07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4178</TotalTime>
  <Words>495</Words>
  <Application>Microsoft Office PowerPoint</Application>
  <PresentationFormat>Affichage à l'écran (4:3)</PresentationFormat>
  <Paragraphs>98</Paragraphs>
  <Slides>14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Beverly BRULLEFERT</dc:creator>
  <cp:lastModifiedBy>USER</cp:lastModifiedBy>
  <cp:revision>284</cp:revision>
  <dcterms:created xsi:type="dcterms:W3CDTF">2015-01-20T16:46:24Z</dcterms:created>
  <dcterms:modified xsi:type="dcterms:W3CDTF">2019-11-17T16:58:46Z</dcterms:modified>
</cp:coreProperties>
</file>