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16" r:id="rId3"/>
    <p:sldId id="431" r:id="rId4"/>
    <p:sldId id="418" r:id="rId5"/>
    <p:sldId id="430" r:id="rId6"/>
    <p:sldId id="420" r:id="rId7"/>
    <p:sldId id="421" r:id="rId8"/>
    <p:sldId id="432" r:id="rId9"/>
    <p:sldId id="434" r:id="rId10"/>
    <p:sldId id="433" r:id="rId11"/>
    <p:sldId id="422" r:id="rId12"/>
    <p:sldId id="425" r:id="rId13"/>
    <p:sldId id="427" r:id="rId14"/>
    <p:sldId id="435" r:id="rId15"/>
    <p:sldId id="42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B5"/>
    <a:srgbClr val="E85236"/>
    <a:srgbClr val="E5AF00"/>
    <a:srgbClr val="FD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7" autoAdjust="0"/>
    <p:restoredTop sz="86176" autoAdjust="0"/>
  </p:normalViewPr>
  <p:slideViewPr>
    <p:cSldViewPr>
      <p:cViewPr varScale="1">
        <p:scale>
          <a:sx n="64" d="100"/>
          <a:sy n="64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0FB7-8D40-4714-A6F6-B0A89C5BC3C9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7657-15BB-448E-B72A-D3E236DA3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4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9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67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1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7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7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0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0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9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9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9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7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4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Territoire de Centrale-Plateaux</a:t>
            </a:r>
          </a:p>
          <a:p>
            <a:r>
              <a:rPr lang="fr-FR" sz="2400" b="1" i="1" dirty="0" smtClean="0"/>
              <a:t>Présentation des réalisations et Analyse </a:t>
            </a:r>
            <a:r>
              <a:rPr lang="fr-FR" sz="2400" b="1" i="1" dirty="0"/>
              <a:t>de la filière agropastorale au compte de l’année </a:t>
            </a:r>
            <a:r>
              <a:rPr lang="fr-FR" sz="2400" b="1" i="1" dirty="0" smtClean="0"/>
              <a:t>2018-2019. </a:t>
            </a:r>
            <a:endParaRPr lang="fr-FR" sz="2400" b="1" i="1" dirty="0"/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36828"/>
            <a:ext cx="1260324" cy="720000"/>
          </a:xfrm>
          <a:prstGeom prst="rect">
            <a:avLst/>
          </a:prstGeom>
        </p:spPr>
      </p:pic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89" y="296152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33851"/>
            <a:ext cx="9180512" cy="57241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133851"/>
            <a:ext cx="8964488" cy="57241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 fontAlgn="t"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éalisation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premier débat informé à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Elavagnon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la préfecture de l’Est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endParaRPr lang="fr-FR" sz="2400" b="1" dirty="0" smtClean="0"/>
          </a:p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villages traversés par le couloir et les propriétaires terriens</a:t>
            </a:r>
          </a:p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place des comités de négociation ;</a:t>
            </a:r>
          </a:p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membres des comités de négociation sur le processus et les techniques d’approches en négociation</a:t>
            </a:r>
          </a:p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Négociation-signature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contrats sociaux et balisage provisoire à la peinture</a:t>
            </a:r>
          </a:p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organisation des réunions avec des responsables des commune du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Haho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Moyen Mono et de l’Est Mono en vue de la réalisation des inter collectivités dans les deux zone </a:t>
            </a:r>
          </a:p>
          <a:p>
            <a:pPr algn="just"/>
            <a:r>
              <a:rPr lang="fr-FR" sz="2400" dirty="0" smtClean="0">
                <a:latin typeface="Trebuchet MS" panose="020B0603020202020204" pitchFamily="34" charset="0"/>
              </a:rPr>
              <a:t>  </a:t>
            </a:r>
            <a:endParaRPr lang="fr-FR" sz="2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7035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6366" y="208814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808820"/>
            <a:ext cx="9144000" cy="504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sécurisation foncière du marché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Anié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 et du Point d’eau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Bago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amendement des textes de l’association de gestion du marché de l’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Anié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 couloir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Nikiniki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 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Anié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d’une aire de repos 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Wissan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Agbandi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place des comités de Négociation des infrastructures agropastorales et actualisation de certains comités de suivi des anciens couloirs,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d’un débat informé multi acteurs et de collecte de fiches d’impact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9552" y="1448780"/>
            <a:ext cx="73448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0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69" y="364391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5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Quelques conflits internes mineurs entre les agriculteurs 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éleveur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décentralisation effective sur l’ensemble du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territoire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PND : développement des agropoles</a:t>
            </a:r>
          </a:p>
          <a:p>
            <a:endParaRPr lang="fr-FR" sz="2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188640"/>
            <a:ext cx="7823774" cy="93610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0930" y="1700808"/>
            <a:ext cx="8713558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rebuchet MS" panose="020B0603020202020204" pitchFamily="34" charset="0"/>
              </a:rPr>
              <a:t>les principaux évènements survenus</a:t>
            </a:r>
            <a:endParaRPr lang="fr-FR" dirty="0"/>
          </a:p>
        </p:txBody>
      </p:sp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544"/>
            <a:ext cx="1224136" cy="75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1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2132856"/>
            <a:ext cx="9144000" cy="47251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sécurisation d’au moins 175 km de piste;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surcreusement des points d’eaux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Bago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construction du marché de l’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Anié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du quai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Nyamassila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Mise en place de l’inter collectivité Plateaux et centrale;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Animation de deux débats informés sur la mobilité du Bétail;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Collecte des données statistiques des marchés et quais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Collecte des fiches d’impact de débats informés</a:t>
            </a:r>
          </a:p>
          <a:p>
            <a:pPr marL="342900" indent="-342900" algn="just" fontAlgn="t">
              <a:buFont typeface="Wingdings" pitchFamily="2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Organisation de la visite d’échange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515966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0930" y="1628800"/>
            <a:ext cx="889307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rebuchet MS" panose="020B0603020202020204" pitchFamily="34" charset="0"/>
              </a:rPr>
              <a:t>P</a:t>
            </a:r>
            <a:r>
              <a:rPr lang="fr-FR" sz="2800" dirty="0" smtClean="0">
                <a:latin typeface="Trebuchet MS" panose="020B0603020202020204" pitchFamily="34" charset="0"/>
              </a:rPr>
              <a:t>rincipales </a:t>
            </a:r>
            <a:r>
              <a:rPr lang="fr-FR" sz="2800" dirty="0">
                <a:latin typeface="Trebuchet MS" panose="020B0603020202020204" pitchFamily="34" charset="0"/>
              </a:rPr>
              <a:t>Activités prévues pour l’année 2020</a:t>
            </a:r>
            <a:endParaRPr lang="fr-FR" sz="2800" dirty="0"/>
          </a:p>
        </p:txBody>
      </p:sp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0598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5678" y="515966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5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1427168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912840"/>
            <a:ext cx="9144000" cy="49451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Ateliers de présentation technique et comptable de la filière au niveau des territoires</a:t>
            </a:r>
          </a:p>
          <a:p>
            <a:pPr marL="342900" indent="-342900" algn="just" fontAlgn="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Communiqués radio sur la filière</a:t>
            </a:r>
          </a:p>
          <a:p>
            <a:pPr marL="342900" indent="-342900" algn="just" fontAlgn="t">
              <a:buFont typeface="Wingdings" pitchFamily="2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Réalisation des études de cas</a:t>
            </a:r>
          </a:p>
          <a:p>
            <a:pPr marL="342900" indent="-342900" algn="just" fontAlgn="t">
              <a:buFont typeface="Wingdings" pitchFamily="2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Réalisation d’un documentaire sur l’adoption de l’élevage des bovins par les populations autochtones</a:t>
            </a:r>
          </a:p>
          <a:p>
            <a:pPr marL="342900" indent="-342900" algn="just" fontAlgn="t">
              <a:buFont typeface="Wingdings" pitchFamily="2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Réalisation des actions de visibilité par la signature des contrats avec les radios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proximité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la formation des membres des comités de négociation et réalisation de tout le processus de balisage des couloirs et autres aménagements des ouvrages agropastoraux ;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515966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0930" y="1408784"/>
            <a:ext cx="889307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2800" dirty="0" smtClean="0">
                <a:latin typeface="Trebuchet MS" panose="020B0603020202020204" pitchFamily="34" charset="0"/>
              </a:rPr>
              <a:t>P</a:t>
            </a:r>
            <a:r>
              <a:rPr lang="fr-FR" sz="2800" dirty="0" smtClean="0">
                <a:latin typeface="Trebuchet MS" panose="020B0603020202020204" pitchFamily="34" charset="0"/>
              </a:rPr>
              <a:t>rincipales </a:t>
            </a:r>
            <a:r>
              <a:rPr lang="fr-FR" sz="2800" dirty="0">
                <a:latin typeface="Trebuchet MS" panose="020B0603020202020204" pitchFamily="34" charset="0"/>
              </a:rPr>
              <a:t>Activités prévues pour l’année </a:t>
            </a:r>
            <a:r>
              <a:rPr lang="fr-FR" sz="2800" dirty="0" smtClean="0">
                <a:latin typeface="Trebuchet MS" panose="020B0603020202020204" pitchFamily="34" charset="0"/>
              </a:rPr>
              <a:t>2020</a:t>
            </a:r>
          </a:p>
          <a:p>
            <a:pPr algn="ctr"/>
            <a:endParaRPr lang="fr-FR" sz="2800" dirty="0"/>
          </a:p>
        </p:txBody>
      </p:sp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85" y="416950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7465" y="399156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2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515966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0930" y="1628800"/>
            <a:ext cx="889307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4386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ownloads\WhatsApp Image 2019-11-17 at 23.39.2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6" y="1889448"/>
            <a:ext cx="4697465" cy="4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9448"/>
            <a:ext cx="4032448" cy="4968552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5729" y="456471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5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1700808"/>
            <a:ext cx="8856984" cy="49685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FENAPFIBVTO</a:t>
            </a:r>
            <a:endParaRPr lang="fr-FR" sz="2400" dirty="0"/>
          </a:p>
          <a:p>
            <a:r>
              <a:rPr lang="fr-FR" sz="2400" b="1" dirty="0"/>
              <a:t>Création le 23 novembre 2004 </a:t>
            </a:r>
          </a:p>
          <a:p>
            <a:endParaRPr lang="fr-FR" sz="2400" dirty="0"/>
          </a:p>
          <a:p>
            <a:r>
              <a:rPr lang="fr-FR" sz="2400" b="1" dirty="0"/>
              <a:t>Union de 3 grandes associations</a:t>
            </a:r>
          </a:p>
          <a:p>
            <a:r>
              <a:rPr lang="fr-FR" sz="2400" dirty="0"/>
              <a:t>(i) PAEP Togo, (ii) UNACOBTO, (iii) UNABOUCTO.  </a:t>
            </a:r>
          </a:p>
          <a:p>
            <a:endParaRPr lang="fr-FR" sz="2400" dirty="0"/>
          </a:p>
          <a:p>
            <a:r>
              <a:rPr lang="fr-FR" sz="2400" b="1" dirty="0"/>
              <a:t>2 Objectifs</a:t>
            </a:r>
          </a:p>
          <a:p>
            <a:r>
              <a:rPr lang="fr-FR" sz="2400" dirty="0"/>
              <a:t> (i) Contribuer à l’amélioration des conditions de production, de transformation, de commercialisation et de ventes des animaux, </a:t>
            </a:r>
          </a:p>
          <a:p>
            <a:r>
              <a:rPr lang="fr-FR" sz="2400" dirty="0"/>
              <a:t>(ii) Défendre les intérêts des membres de la filière et renforcer leurs capacités à travers des formations. 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89" y="296152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6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628800"/>
            <a:ext cx="9144000" cy="522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ETD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Créée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2003 et reconnue  comme ONG au Togo en 2008 et au Bénin en avril 2010,.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400" b="1" u="sng" dirty="0" smtClean="0"/>
              <a:t>OBJECTIFS </a:t>
            </a:r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i) la promotion de l’agriculture familiale à travers la mise en place d’entreprises interfaces entre les producteurs et le marché, l’appui à des acteurs de filières agroalimentaires pour qu’ils deviennent compétitifs et performants, 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structurations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producteurs et le renforcement des capacités de leurs organisations,  la création  de conditions favorables à la production agricole ; 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(ii) l’accompagnement des collectivités locales en vue de renforcer la gouvernance locale et promouvoir le développement économique sur leurs territoires et 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(iii) et la gestion des ressources naturelles et de l’environnement</a:t>
            </a:r>
          </a:p>
          <a:p>
            <a:pPr algn="just"/>
            <a:endParaRPr lang="fr-FR" sz="1400" dirty="0" smtClean="0"/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Logo fédé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89" y="296152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:\activité\CARTE-FENAP\carte1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88831" cy="4968552"/>
          </a:xfrm>
          <a:prstGeom prst="rect">
            <a:avLst/>
          </a:prstGeom>
          <a:noFill/>
          <a:extLst/>
        </p:spPr>
      </p:pic>
      <p:pic>
        <p:nvPicPr>
          <p:cNvPr id="10" name="Picture 43" descr="Logo fédé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89" y="296152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4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89" y="296152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D:\Initiation Qcis\cartes réalisée\Cartes réalisée 2\Carte des aménagement_plateaux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30" y="1472148"/>
            <a:ext cx="417047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6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7148" y="1031437"/>
            <a:ext cx="9180512" cy="5785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46073"/>
              </p:ext>
            </p:extLst>
          </p:nvPr>
        </p:nvGraphicFramePr>
        <p:xfrm>
          <a:off x="269849" y="1496208"/>
          <a:ext cx="8713557" cy="2292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559"/>
                <a:gridCol w="1424559"/>
                <a:gridCol w="1353331"/>
                <a:gridCol w="2255554"/>
                <a:gridCol w="2255554"/>
              </a:tblGrid>
              <a:tr h="2866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     Années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   Offres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Ventes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RECETTES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6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Acteurs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Montant (fcfa)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6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2017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14414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11747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Mairie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5873500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COGES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5873500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11747000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6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2018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15345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13085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Mairie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6542500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COGES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6542500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13085000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40224" y="3792241"/>
            <a:ext cx="26642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COMMUNE NOTSE</a:t>
            </a:r>
            <a:endParaRPr lang="fr-FR" dirty="0"/>
          </a:p>
        </p:txBody>
      </p:sp>
      <p:pic>
        <p:nvPicPr>
          <p:cNvPr id="10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89" y="296152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26964"/>
              </p:ext>
            </p:extLst>
          </p:nvPr>
        </p:nvGraphicFramePr>
        <p:xfrm>
          <a:off x="288632" y="4152281"/>
          <a:ext cx="8568951" cy="2546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837"/>
                <a:gridCol w="1165183"/>
                <a:gridCol w="1165183"/>
                <a:gridCol w="2310946"/>
                <a:gridCol w="2315802"/>
              </a:tblGrid>
              <a:tr h="4526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Années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Offres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 Ventes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Destinateurs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Bovins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94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2017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11 136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9 434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Mairie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10285000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COGES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4717000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TOTAL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15002000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2018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12 126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10 472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Mairie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11299000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COGES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5236000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TOTAL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16535000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140224" y="1072113"/>
            <a:ext cx="26642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COMMUNE ANIE1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7308304" y="2060848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252533" y="2924944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020272" y="4581128"/>
            <a:ext cx="151216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020272" y="5589240"/>
            <a:ext cx="144015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9" name="Image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7904" y="260963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457400"/>
            <a:ext cx="8713558" cy="540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rebuchet MS" panose="020B0603020202020204" pitchFamily="34" charset="0"/>
              </a:rPr>
              <a:t>l’opérateur de suivi.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02052"/>
              </p:ext>
            </p:extLst>
          </p:nvPr>
        </p:nvGraphicFramePr>
        <p:xfrm>
          <a:off x="188895" y="1333069"/>
          <a:ext cx="8802721" cy="544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304"/>
                <a:gridCol w="1001936"/>
                <a:gridCol w="1216637"/>
                <a:gridCol w="1431338"/>
                <a:gridCol w="1216637"/>
                <a:gridCol w="2003869"/>
              </a:tblGrid>
              <a:tr h="112574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Postes de Dépenses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Quantité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Estimation de Coût  unitaire</a:t>
                      </a:r>
                    </a:p>
                    <a:p>
                      <a:pPr algn="ctr"/>
                      <a:r>
                        <a:rPr lang="fr-FR" dirty="0" smtClean="0"/>
                        <a:t>(par </a:t>
                      </a:r>
                      <a:r>
                        <a:rPr lang="fr-FR" dirty="0" smtClean="0"/>
                        <a:t>mois)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Coût</a:t>
                      </a:r>
                      <a:r>
                        <a:rPr lang="fr-FR" baseline="0" dirty="0" smtClean="0"/>
                        <a:t> 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Recette potentielle 2018 (MB-ANIE1 ET HAHO1)</a:t>
                      </a:r>
                      <a:endParaRPr lang="fr-FR" dirty="0"/>
                    </a:p>
                  </a:txBody>
                  <a:tcPr/>
                </a:tc>
              </a:tr>
              <a:tr h="89482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comités du couloir </a:t>
                      </a:r>
                      <a:r>
                        <a:rPr lang="fr-FR" sz="2000" dirty="0" err="1" smtClean="0"/>
                        <a:t>Assoula-Nikiniki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Comité/(6mois)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</a:t>
                      </a:r>
                      <a:r>
                        <a:rPr lang="fr-FR" baseline="0" dirty="0" smtClean="0"/>
                        <a:t> 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675000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       </a:t>
                      </a:r>
                      <a:r>
                        <a:rPr lang="fr-FR" b="1" dirty="0" smtClean="0"/>
                        <a:t>17 841 500</a:t>
                      </a:r>
                      <a:endParaRPr lang="fr-FR" b="1" dirty="0"/>
                    </a:p>
                  </a:txBody>
                  <a:tcPr/>
                </a:tc>
              </a:tr>
              <a:tr h="60617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comités</a:t>
                      </a:r>
                      <a:r>
                        <a:rPr lang="fr-FR" baseline="0" dirty="0" smtClean="0"/>
                        <a:t> du couloir </a:t>
                      </a:r>
                      <a:r>
                        <a:rPr lang="fr-FR" baseline="0" dirty="0" err="1" smtClean="0"/>
                        <a:t>Tohoun</a:t>
                      </a:r>
                      <a:r>
                        <a:rPr lang="fr-FR" baseline="0" dirty="0" smtClean="0"/>
                        <a:t>-Asrama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Comité/</a:t>
                      </a:r>
                    </a:p>
                    <a:p>
                      <a:pPr algn="ctr"/>
                      <a:r>
                        <a:rPr lang="fr-FR" dirty="0" smtClean="0"/>
                        <a:t>(6mois)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300000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659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Suivi de pistes et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Supervision</a:t>
                      </a:r>
                      <a:r>
                        <a:rPr lang="fr-FR" baseline="0" dirty="0" smtClean="0"/>
                        <a:t> des comités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208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</a:t>
                      </a:r>
                      <a:r>
                        <a:rPr lang="fr-FR" baseline="0" dirty="0" smtClean="0"/>
                        <a:t> 241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2546128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0617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Supervision des </a:t>
                      </a:r>
                      <a:r>
                        <a:rPr lang="fr-FR" dirty="0" err="1" smtClean="0"/>
                        <a:t>MBs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201000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0617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Coordination des différentes postes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Jour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9666,67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1100000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750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4  822</a:t>
                      </a:r>
                      <a:r>
                        <a:rPr lang="fr-FR" b="1" baseline="0" dirty="0" smtClean="0"/>
                        <a:t> 125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0141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7380312" y="4157700"/>
            <a:ext cx="144015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694221" y="6292011"/>
            <a:ext cx="144015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6" name="Image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709" y="316371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57400"/>
            <a:ext cx="9144000" cy="540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t"/>
            <a:r>
              <a:rPr lang="fr-FR" sz="2600" u="sng" dirty="0">
                <a:latin typeface="Times New Roman" pitchFamily="18" charset="0"/>
                <a:cs typeface="Times New Roman" pitchFamily="18" charset="0"/>
              </a:rPr>
              <a:t>ACTIVITES </a:t>
            </a:r>
            <a:r>
              <a:rPr lang="fr-FR" sz="2600" u="sng" dirty="0" smtClean="0">
                <a:latin typeface="Times New Roman" pitchFamily="18" charset="0"/>
                <a:cs typeface="Times New Roman" pitchFamily="18" charset="0"/>
              </a:rPr>
              <a:t>REALISEES</a:t>
            </a:r>
          </a:p>
          <a:p>
            <a:pPr algn="just" fontAlgn="t"/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t">
              <a:buFont typeface="Wingdings" panose="05000000000000000000" pitchFamily="2" charset="2"/>
              <a:buChar char="ü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Réalisation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des tournées de sensibilisation pour le démarrage du projet: Rencontre de tous les acteurs de la filière, le point focal du comité Nationale de transhumance (CNT), les radios et presses privées et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publiques</a:t>
            </a:r>
          </a:p>
          <a:p>
            <a:pPr algn="just" fontAlgn="t"/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t">
              <a:buFont typeface="Wingdings" panose="05000000000000000000" pitchFamily="2" charset="2"/>
              <a:buChar char="ü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Emission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à la radio rurale </a:t>
            </a:r>
            <a:r>
              <a:rPr lang="fr-FR" sz="2600" dirty="0" err="1">
                <a:latin typeface="Times New Roman" pitchFamily="18" charset="0"/>
                <a:cs typeface="Times New Roman" pitchFamily="18" charset="0"/>
              </a:rPr>
              <a:t>Tchekele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FM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sz="2600" dirty="0" err="1" smtClean="0">
                <a:latin typeface="Times New Roman" pitchFamily="18" charset="0"/>
                <a:cs typeface="Times New Roman" pitchFamily="18" charset="0"/>
              </a:rPr>
              <a:t>Elavagnon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t">
              <a:buFont typeface="Wingdings" panose="05000000000000000000" pitchFamily="2" charset="2"/>
              <a:buChar char="ü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Rencontre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et échange avec les comités de suivi mise en place dans le cadre de la mise en œuvre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de précédents programmes (PAPEBA)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en vue de la reprise du suivi des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couloirs</a:t>
            </a:r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fr-FR" sz="2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9878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99156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381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72113"/>
            <a:ext cx="9180512" cy="5785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124743"/>
            <a:ext cx="9103709" cy="5733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Collecte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données et réalisation du diagnostique du territoire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Rencontre du comité de gestion du marché à bétail de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Notsè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de la collectivité en vue du démarrage de la collecte des données de ce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marché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fontAlgn="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 formations sur le suivi et évaluation et sur la mobilité du bétail (Appui AFL)</a:t>
            </a:r>
          </a:p>
          <a:p>
            <a:pPr algn="just" fontAlgn="t"/>
            <a:endParaRPr lang="fr-F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Priorisation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réalisation de la cartographie des couloirs et des infrastructures agropastorales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l’atelier de validation des aménagements agropastoraux et organisation des réunions d’information au niveau de la préfecture et des cantons et villages</a:t>
            </a:r>
          </a:p>
          <a:p>
            <a:pPr algn="just" fontAlgn="t"/>
            <a:endParaRPr lang="fr-FR" sz="2800" dirty="0" smtClean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3" descr="Logo fédé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61684"/>
            <a:ext cx="1224136" cy="7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1709" y="199225"/>
            <a:ext cx="1366080" cy="8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8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5126</TotalTime>
  <Words>732</Words>
  <Application>Microsoft Office PowerPoint</Application>
  <PresentationFormat>Affichage à l'écran (4:3)</PresentationFormat>
  <Paragraphs>210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Beverly BRULLEFERT</dc:creator>
  <cp:lastModifiedBy>Emmanuelle Dié</cp:lastModifiedBy>
  <cp:revision>246</cp:revision>
  <dcterms:created xsi:type="dcterms:W3CDTF">2015-01-20T16:46:24Z</dcterms:created>
  <dcterms:modified xsi:type="dcterms:W3CDTF">2019-11-18T11:59:23Z</dcterms:modified>
</cp:coreProperties>
</file>