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416" r:id="rId3"/>
    <p:sldId id="435" r:id="rId4"/>
    <p:sldId id="420" r:id="rId5"/>
    <p:sldId id="439" r:id="rId6"/>
    <p:sldId id="437" r:id="rId7"/>
    <p:sldId id="440" r:id="rId8"/>
    <p:sldId id="443" r:id="rId9"/>
    <p:sldId id="447" r:id="rId10"/>
    <p:sldId id="444" r:id="rId11"/>
    <p:sldId id="449" r:id="rId12"/>
    <p:sldId id="448" r:id="rId13"/>
    <p:sldId id="455" r:id="rId14"/>
    <p:sldId id="450" r:id="rId15"/>
    <p:sldId id="454" r:id="rId16"/>
    <p:sldId id="452" r:id="rId17"/>
    <p:sldId id="446" r:id="rId18"/>
    <p:sldId id="453" r:id="rId19"/>
    <p:sldId id="427" r:id="rId20"/>
    <p:sldId id="436" r:id="rId21"/>
    <p:sldId id="441" r:id="rId22"/>
    <p:sldId id="442" r:id="rId23"/>
    <p:sldId id="432" r:id="rId24"/>
    <p:sldId id="456" r:id="rId25"/>
    <p:sldId id="434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5">
          <p15:clr>
            <a:srgbClr val="A4A3A4"/>
          </p15:clr>
        </p15:guide>
        <p15:guide id="4" pos="36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énor ADER" initials="AA" lastIdx="13" clrIdx="0">
    <p:extLst>
      <p:ext uri="{19B8F6BF-5375-455C-9EA6-DF929625EA0E}">
        <p15:presenceInfo xmlns:p15="http://schemas.microsoft.com/office/powerpoint/2012/main" userId="S-1-5-21-2913610343-820552026-3598029723-5705" providerId="AD"/>
      </p:ext>
    </p:extLst>
  </p:cmAuthor>
  <p:cmAuthor id="2" name="ASUZ-PC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B5"/>
    <a:srgbClr val="E85236"/>
    <a:srgbClr val="E5AF00"/>
    <a:srgbClr val="FD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86121" autoAdjust="0"/>
  </p:normalViewPr>
  <p:slideViewPr>
    <p:cSldViewPr>
      <p:cViewPr varScale="1">
        <p:scale>
          <a:sx n="65" d="100"/>
          <a:sy n="65" d="100"/>
        </p:scale>
        <p:origin x="1500" y="66"/>
      </p:cViewPr>
      <p:guideLst>
        <p:guide orient="horz" pos="2160"/>
        <p:guide pos="2880"/>
        <p:guide orient="horz" pos="2885"/>
        <p:guide pos="365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0FB7-8D40-4714-A6F6-B0A89C5BC3C9}" type="datetimeFigureOut">
              <a:rPr lang="fr-FR" smtClean="0"/>
              <a:pPr/>
              <a:t>19/11/2019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E7657-15BB-448E-B72A-D3E236DA30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80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94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427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127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127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612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612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84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8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81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79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999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767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614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146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42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77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60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7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57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74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92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19/11/2019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0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19/11/2019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71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19/11/2019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78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47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42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8689-2D47-4414-87C0-9A899FC10E7F}" type="datetimeFigureOut">
              <a:rPr lang="fr-FR" smtClean="0"/>
              <a:pPr/>
              <a:t>19/11/2019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93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 ?><Relationships xmlns="http://schemas.openxmlformats.org/package/2006/relationships"><Relationship Id="rId3" Target="../media/image20.jp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1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7" Target="../media/image6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4.jpeg" Type="http://schemas.openxmlformats.org/officeDocument/2006/relationships/image"/><Relationship Id="rId5" Target="../media/image3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7" Target="../media/image7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4.jpeg" Type="http://schemas.openxmlformats.org/officeDocument/2006/relationships/image"/><Relationship Id="rId5" Target="../media/image3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7" Target="../media/image8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4.jpeg" Type="http://schemas.openxmlformats.org/officeDocument/2006/relationships/image"/><Relationship Id="rId5" Target="../media/image3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0930" y="1736758"/>
            <a:ext cx="8713558" cy="48605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TERRITORY of NIGERIA: North West Zone</a:t>
            </a:r>
          </a:p>
          <a:p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Katsina</a:t>
            </a:r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Kebbi</a:t>
            </a:r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Sokoto</a:t>
            </a:r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States) 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Presentation of Activities under the PAMOBARMA PROJECT 2018-2019</a:t>
            </a:r>
          </a:p>
          <a:p>
            <a:endParaRPr lang="en-US" sz="2400" b="1" i="1" dirty="0"/>
          </a:p>
          <a:p>
            <a:endParaRPr lang="en-US" sz="2400" b="1" i="1" dirty="0" smtClean="0"/>
          </a:p>
          <a:p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APESS-NIGERIA </a:t>
            </a:r>
          </a:p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November 2019</a:t>
            </a:r>
            <a:endParaRPr lang="en-US" sz="2000" i="1" dirty="0" smtClean="0"/>
          </a:p>
          <a:p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457" y="376847"/>
            <a:ext cx="1260324" cy="720000"/>
          </a:xfrm>
          <a:prstGeom prst="rect">
            <a:avLst/>
          </a:prstGeom>
        </p:spPr>
      </p:pic>
      <p:pic>
        <p:nvPicPr>
          <p:cNvPr id="15" name="Image 14" descr="Résultat de recherche d'images pour &quot;APESS&quot;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t="13308" r="23269" b="13708"/>
          <a:stretch/>
        </p:blipFill>
        <p:spPr bwMode="auto">
          <a:xfrm>
            <a:off x="2761071" y="122224"/>
            <a:ext cx="1212440" cy="1229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89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Maiadu’a</a:t>
            </a:r>
            <a:r>
              <a:rPr lang="en-GB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Market in	</a:t>
            </a:r>
            <a:r>
              <a:rPr lang="en-GB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Katsina</a:t>
            </a:r>
            <a:r>
              <a:rPr lang="en-GB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State</a:t>
            </a:r>
            <a:endParaRPr lang="en-GB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884" y="1718810"/>
            <a:ext cx="3279019" cy="2459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88743"/>
            <a:ext cx="3312685" cy="2484514"/>
          </a:xfrm>
          <a:prstGeom prst="rect">
            <a:avLst/>
          </a:prstGeom>
        </p:spPr>
      </p:pic>
      <p:pic>
        <p:nvPicPr>
          <p:cNvPr id="7" name="Picture 6" descr="C:\Users\ADMIN\AppData\Local\Microsoft\Windows\INetCache\Content.Word\IMG_20190130_1106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680520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452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Illelah</a:t>
            </a:r>
            <a: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Market in </a:t>
            </a:r>
            <a:r>
              <a:rPr lang="en-GB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Sokoto</a:t>
            </a:r>
            <a: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State</a:t>
            </a:r>
            <a:endParaRPr lang="en-GB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Content Placeholder 3" descr="C:\Users\USER\Desktop\Pictures\2019-04-07\155464345455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67240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38698"/>
            <a:ext cx="3384376" cy="253828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48" y="4221088"/>
            <a:ext cx="43524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729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Tangaza</a:t>
            </a:r>
            <a: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Market in </a:t>
            </a:r>
            <a:r>
              <a:rPr lang="en-GB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Sokoto</a:t>
            </a:r>
            <a: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State</a:t>
            </a:r>
            <a:endParaRPr lang="en-GB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 descr="C:\Users\ADMIN\Desktop\Jamil\IMG_20190819_1508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528392" cy="29523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Picture 7" descr="C:\Users\ADMIN\Desktop\Sokoto Pictures\IMG_20191027_1423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" y="1772816"/>
            <a:ext cx="398272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68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Average Number of Livestock in Six Months from the Markets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287260"/>
              </p:ext>
            </p:extLst>
          </p:nvPr>
        </p:nvGraphicFramePr>
        <p:xfrm>
          <a:off x="457200" y="1700808"/>
          <a:ext cx="8229600" cy="4782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3699"/>
                <a:gridCol w="1222218"/>
                <a:gridCol w="2037030"/>
                <a:gridCol w="1548142"/>
                <a:gridCol w="2118511"/>
              </a:tblGrid>
              <a:tr h="335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Market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Cattle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Small </a:t>
                      </a:r>
                      <a:r>
                        <a:rPr lang="en-US" sz="2000" dirty="0">
                          <a:effectLst/>
                        </a:rPr>
                        <a:t>Ruminant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8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Presented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Sold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Presented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Sold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0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ILELAH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20,031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15,438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118,236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97899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0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Mai’adua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9,753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6550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27,451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24,345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0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Jibia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2500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1935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7,610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6,822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0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Tanagaza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3,986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2,668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40,043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20,193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Gumki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12,510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11,932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9,110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7,230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0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Amagoro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13,350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12,562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11,063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10,525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396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GB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Tracing of Corridors </a:t>
            </a:r>
            <a:endParaRPr lang="en-GB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 descr="C:\Users\ADMIN\Desktop\Sokoto Pictures\IMG_20191011_16382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200"/>
            <a:ext cx="4320480" cy="355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DMIN\Desktop\Jamil\IMG_20190820_1238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00200"/>
            <a:ext cx="3888432" cy="35569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43708" y="5339753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</a:t>
            </a:r>
            <a:r>
              <a:rPr lang="en-GB" dirty="0" err="1" smtClean="0"/>
              <a:t>Tangaza</a:t>
            </a:r>
            <a:r>
              <a:rPr lang="en-GB" dirty="0" smtClean="0"/>
              <a:t>- </a:t>
            </a:r>
            <a:r>
              <a:rPr lang="en-GB" dirty="0" err="1" smtClean="0"/>
              <a:t>Akuya</a:t>
            </a:r>
            <a:r>
              <a:rPr lang="en-GB" dirty="0" smtClean="0"/>
              <a:t> Corridor in </a:t>
            </a:r>
            <a:r>
              <a:rPr lang="en-GB" dirty="0" err="1" smtClean="0"/>
              <a:t>Tangaza</a:t>
            </a:r>
            <a:r>
              <a:rPr lang="en-GB" dirty="0" smtClean="0"/>
              <a:t> in </a:t>
            </a:r>
            <a:r>
              <a:rPr lang="en-GB" dirty="0" err="1" smtClean="0"/>
              <a:t>Sokoto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575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5445224"/>
            <a:ext cx="3600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Corridor from </a:t>
            </a:r>
            <a:r>
              <a:rPr lang="en-GB" dirty="0" err="1" smtClean="0"/>
              <a:t>Sokwara</a:t>
            </a:r>
            <a:r>
              <a:rPr lang="en-GB" dirty="0" smtClean="0"/>
              <a:t> Niger boarder to Amagoro cattle market in </a:t>
            </a:r>
            <a:r>
              <a:rPr lang="en-GB" dirty="0" err="1" smtClean="0"/>
              <a:t>Kebbi</a:t>
            </a:r>
            <a:r>
              <a:rPr lang="en-GB" dirty="0" smtClean="0"/>
              <a:t> State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GB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Tracing of Corridors Cont.</a:t>
            </a:r>
            <a:endParaRPr lang="en-GB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441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GB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Terracing of Corridors Cont.</a:t>
            </a:r>
            <a:endParaRPr lang="en-GB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      </a:t>
            </a:r>
            <a:endParaRPr lang="en-GB" dirty="0"/>
          </a:p>
        </p:txBody>
      </p:sp>
      <p:pic>
        <p:nvPicPr>
          <p:cNvPr id="8" name="Picture 7" descr="F:\Pictures for Kebbi and Sokoto\Kebbi\pictures from N5 5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019300"/>
            <a:ext cx="3456384" cy="27058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55577" y="4869160"/>
            <a:ext cx="360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Encroachment along </a:t>
            </a:r>
            <a:r>
              <a:rPr lang="en-GB" dirty="0" err="1" smtClean="0"/>
              <a:t>Kaoje-Bagudo</a:t>
            </a:r>
            <a:r>
              <a:rPr lang="en-GB" dirty="0" smtClean="0"/>
              <a:t>- </a:t>
            </a:r>
            <a:r>
              <a:rPr lang="en-GB" dirty="0" err="1" smtClean="0"/>
              <a:t>Zagga</a:t>
            </a:r>
            <a:r>
              <a:rPr lang="en-GB" dirty="0" smtClean="0"/>
              <a:t>-Dakin </a:t>
            </a:r>
            <a:r>
              <a:rPr lang="en-GB" dirty="0" err="1" smtClean="0"/>
              <a:t>Gari</a:t>
            </a:r>
            <a:r>
              <a:rPr lang="en-GB" dirty="0" smtClean="0"/>
              <a:t> </a:t>
            </a:r>
            <a:r>
              <a:rPr lang="en-GB" dirty="0" err="1" smtClean="0"/>
              <a:t>upto</a:t>
            </a:r>
            <a:r>
              <a:rPr lang="en-GB" dirty="0" smtClean="0"/>
              <a:t> Toba Grazing in </a:t>
            </a:r>
            <a:r>
              <a:rPr lang="en-GB" dirty="0" err="1" smtClean="0"/>
              <a:t>Kebbi</a:t>
            </a:r>
            <a:r>
              <a:rPr lang="en-GB" dirty="0" smtClean="0"/>
              <a:t> State originating from Benin Republic</a:t>
            </a: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30" y="2033592"/>
            <a:ext cx="4038600" cy="283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17930" y="5021560"/>
            <a:ext cx="3600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Nigerien Monument on the Corridor from the boarder to Mai’ </a:t>
            </a:r>
            <a:r>
              <a:rPr lang="en-GB" dirty="0" err="1"/>
              <a:t>a</a:t>
            </a:r>
            <a:r>
              <a:rPr lang="en-GB" dirty="0" err="1" smtClean="0"/>
              <a:t>dua</a:t>
            </a:r>
            <a:r>
              <a:rPr lang="en-GB" dirty="0" smtClean="0"/>
              <a:t> cattle market in </a:t>
            </a:r>
            <a:r>
              <a:rPr lang="en-GB" dirty="0" err="1" smtClean="0"/>
              <a:t>Katsina</a:t>
            </a:r>
            <a:r>
              <a:rPr lang="en-GB" dirty="0" smtClean="0"/>
              <a:t> State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955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Water Ponds and Well for Rehabilitation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04" y="1700808"/>
            <a:ext cx="451250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8164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085184"/>
            <a:ext cx="348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Mopti</a:t>
            </a:r>
            <a:r>
              <a:rPr lang="en-GB" dirty="0" smtClean="0"/>
              <a:t> Pond in </a:t>
            </a:r>
            <a:r>
              <a:rPr lang="en-GB" dirty="0" err="1" smtClean="0"/>
              <a:t>Silame</a:t>
            </a:r>
            <a:r>
              <a:rPr lang="en-GB" dirty="0" smtClean="0"/>
              <a:t> LGA </a:t>
            </a:r>
            <a:r>
              <a:rPr lang="en-GB" dirty="0" err="1" smtClean="0"/>
              <a:t>Sokoto</a:t>
            </a:r>
            <a:r>
              <a:rPr lang="en-GB" dirty="0" smtClean="0"/>
              <a:t> state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5085184"/>
            <a:ext cx="352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Toba Pond in </a:t>
            </a:r>
            <a:r>
              <a:rPr lang="en-GB" dirty="0" err="1" smtClean="0"/>
              <a:t>Arewa</a:t>
            </a:r>
            <a:r>
              <a:rPr lang="en-GB" dirty="0" smtClean="0"/>
              <a:t> LGA </a:t>
            </a:r>
            <a:r>
              <a:rPr lang="en-GB" dirty="0" err="1" smtClean="0"/>
              <a:t>Kebbi</a:t>
            </a:r>
            <a:r>
              <a:rPr lang="en-GB" dirty="0" smtClean="0"/>
              <a:t> State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591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628800"/>
            <a:ext cx="508856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Water Ponds and Well for Rehabilitation Cont.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5517232"/>
            <a:ext cx="3600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</a:t>
            </a:r>
            <a:r>
              <a:rPr lang="en-GB" dirty="0"/>
              <a:t>Well targeted for rehabilitation on the corridor from Niger to Mai’ </a:t>
            </a:r>
            <a:r>
              <a:rPr lang="en-GB" dirty="0" err="1"/>
              <a:t>adua</a:t>
            </a:r>
            <a:r>
              <a:rPr lang="en-GB" dirty="0"/>
              <a:t> cattle market in  </a:t>
            </a:r>
            <a:r>
              <a:rPr lang="en-GB" dirty="0" err="1"/>
              <a:t>Katsina</a:t>
            </a:r>
            <a:r>
              <a:rPr lang="en-GB" dirty="0"/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2749678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3568" y="1768542"/>
            <a:ext cx="8064896" cy="477831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5000"/>
              </a:lnSpc>
              <a:spcAft>
                <a:spcPts val="1800"/>
              </a:spcAf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Achievements in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2018-2019</a:t>
            </a: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 level advocacy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sensitization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Diagnosis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markets, corridors and water points</a:t>
            </a: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Identification of sites where the project will intervene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Conduct of 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roject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nception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orkshop with 60 participants from across all Governments, Security Agencies, NGOs and Communities.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457" y="376847"/>
            <a:ext cx="1260324" cy="720000"/>
          </a:xfrm>
          <a:prstGeom prst="rect">
            <a:avLst/>
          </a:prstGeom>
        </p:spPr>
      </p:pic>
      <p:pic>
        <p:nvPicPr>
          <p:cNvPr id="15" name="Image 14" descr="Résultat de recherche d'images pour &quot;APESS&quot;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t="13308" r="23269" b="13708"/>
          <a:stretch/>
        </p:blipFill>
        <p:spPr bwMode="auto">
          <a:xfrm>
            <a:off x="2761071" y="122224"/>
            <a:ext cx="1212440" cy="1229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65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43989" y="1519138"/>
            <a:ext cx="8056022" cy="500620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resentation on APESS-PAMOBARMA Project in Nigeria</a:t>
            </a:r>
          </a:p>
          <a:p>
            <a:endParaRPr lang="en-US" sz="2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APESS Nigeria - 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Association pour la Promotion de </a:t>
            </a:r>
            <a:r>
              <a:rPr lang="en-US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l’Elevage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au Sahel et en </a:t>
            </a:r>
            <a:r>
              <a:rPr lang="en-US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Savane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– was established in 1989 in Burkina Faso and started to work in Nigeria under the PAMOBARMA project in 2018 with its project office based in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Sokoto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partnership between APESS Nigeria and Acting For Life (AFL)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started with the PAMOBARMA project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August 2018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>
              <a:spcAft>
                <a:spcPts val="1200"/>
              </a:spcAf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Within the framework of this project, APESS is working with both Government and Non-governmental organizations. These partners  include the following: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Federal Government ( A Line Ministry and Security Agencies). 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State Governments in Katsina, Kebbi and Sokoto states.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Local Governments including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Maiadu’a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Jibiya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in Katsina State;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Arewa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in Kebbi,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Ilelah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Silame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Tangaza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</a:p>
        </p:txBody>
      </p:sp>
      <p:pic>
        <p:nvPicPr>
          <p:cNvPr id="9" name="Image 8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457" y="376847"/>
            <a:ext cx="1260324" cy="720000"/>
          </a:xfrm>
          <a:prstGeom prst="rect">
            <a:avLst/>
          </a:prstGeom>
        </p:spPr>
      </p:pic>
      <p:pic>
        <p:nvPicPr>
          <p:cNvPr id="15" name="Image 14" descr="Résultat de recherche d'images pour &quot;APESS&quot;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t="13308" r="23269" b="13708"/>
          <a:stretch/>
        </p:blipFill>
        <p:spPr bwMode="auto">
          <a:xfrm>
            <a:off x="2761071" y="122224"/>
            <a:ext cx="1212440" cy="1229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26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3568" y="1768542"/>
            <a:ext cx="8064896" cy="477831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5000"/>
              </a:lnSpc>
              <a:spcAft>
                <a:spcPts val="1800"/>
              </a:spcAf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Achievements in 2018-2019 Cont.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Organized 6 Social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ngineering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eetings with Stakeholders within the markets identified for intervention.</a:t>
            </a: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 with Security Agencies (Police, Nigerian Army, Nigerian Civil Defense Corps, State Security Service and the Immigration Service).</a:t>
            </a: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 in Conflict Resolution Meetings Convened States to Resolve Pastoralists and Farmers Crisis.</a:t>
            </a: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457" y="376847"/>
            <a:ext cx="1260324" cy="720000"/>
          </a:xfrm>
          <a:prstGeom prst="rect">
            <a:avLst/>
          </a:prstGeom>
        </p:spPr>
      </p:pic>
      <p:pic>
        <p:nvPicPr>
          <p:cNvPr id="15" name="Image 14" descr="Résultat de recherche d'images pour &quot;APESS&quot;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t="13308" r="23269" b="13708"/>
          <a:stretch/>
        </p:blipFill>
        <p:spPr bwMode="auto">
          <a:xfrm>
            <a:off x="2761071" y="122224"/>
            <a:ext cx="1212440" cy="1229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06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11560" y="1675020"/>
            <a:ext cx="8064896" cy="477831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5000"/>
              </a:lnSpc>
              <a:spcAft>
                <a:spcPts val="1800"/>
              </a:spcAft>
            </a:pP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Planned for 2020</a:t>
            </a:r>
            <a:endParaRPr lang="en-US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Negotiate and Sign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greements with the 3 Market Associations  identified for intervention.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 the 2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Training of Facilitators on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Livestock Trading Module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West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 Informed Debates in the 3 project states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Procure a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onsultant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ivil Works and launch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Tender to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Procure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ontractors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Civil Works (Markets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Corridors)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Award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ontracts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ivil Works (Markets and Corridors)</a:t>
            </a: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457" y="376847"/>
            <a:ext cx="1260324" cy="720000"/>
          </a:xfrm>
          <a:prstGeom prst="rect">
            <a:avLst/>
          </a:prstGeom>
        </p:spPr>
      </p:pic>
      <p:pic>
        <p:nvPicPr>
          <p:cNvPr id="15" name="Image 14" descr="Résultat de recherche d'images pour &quot;APESS&quot;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t="13308" r="23269" b="13708"/>
          <a:stretch/>
        </p:blipFill>
        <p:spPr bwMode="auto">
          <a:xfrm>
            <a:off x="2761071" y="122224"/>
            <a:ext cx="1212440" cy="1229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25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11560" y="1675020"/>
            <a:ext cx="8064896" cy="477831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5000"/>
              </a:lnSpc>
              <a:spcAft>
                <a:spcPts val="1800"/>
              </a:spcAf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Planned for 2020 Cont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Commence Construction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ork at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Gumki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Ilelah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Maiadu’a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Markets. </a:t>
            </a: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Secure and Demarcate approximately 100km of Corridors in the 3 states:</a:t>
            </a: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Symbol" panose="05050102010706020507" pitchFamily="18" charset="2"/>
              <a:buChar char="Þ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Maiadu’a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Niger Boarder (7km)</a:t>
            </a:r>
          </a:p>
          <a:p>
            <a:pPr marL="342900" indent="-342900" algn="l">
              <a:lnSpc>
                <a:spcPct val="145000"/>
              </a:lnSpc>
              <a:spcAft>
                <a:spcPts val="1000"/>
              </a:spcAft>
              <a:buFont typeface="Symbol" panose="05050102010706020507" pitchFamily="18" charset="2"/>
              <a:buChar char="Þ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Tangaza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Market to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Akuya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Watering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Point (11km)</a:t>
            </a:r>
          </a:p>
          <a:p>
            <a:pPr marL="342900" indent="-342900" algn="l">
              <a:lnSpc>
                <a:spcPct val="145000"/>
              </a:lnSpc>
              <a:spcAft>
                <a:spcPts val="1000"/>
              </a:spcAft>
              <a:buFont typeface="Symbol" panose="05050102010706020507" pitchFamily="18" charset="2"/>
              <a:buChar char="Þ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Niger Boarder to Toba Grazing Reserve (60km)</a:t>
            </a:r>
          </a:p>
          <a:p>
            <a:pPr algn="l">
              <a:lnSpc>
                <a:spcPct val="135000"/>
              </a:lnSpc>
              <a:spcAft>
                <a:spcPts val="10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5000"/>
              </a:lnSpc>
              <a:spcAft>
                <a:spcPts val="10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5000"/>
              </a:lnSpc>
              <a:spcAft>
                <a:spcPts val="10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457" y="376847"/>
            <a:ext cx="1260324" cy="720000"/>
          </a:xfrm>
          <a:prstGeom prst="rect">
            <a:avLst/>
          </a:prstGeom>
        </p:spPr>
      </p:pic>
      <p:pic>
        <p:nvPicPr>
          <p:cNvPr id="15" name="Image 14" descr="Résultat de recherche d'images pour &quot;APESS&quot;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t="13308" r="23269" b="13708"/>
          <a:stretch/>
        </p:blipFill>
        <p:spPr bwMode="auto">
          <a:xfrm>
            <a:off x="2761071" y="122224"/>
            <a:ext cx="1212440" cy="1229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50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11560" y="1675020"/>
            <a:ext cx="8064896" cy="477831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5000"/>
              </a:lnSpc>
              <a:spcAft>
                <a:spcPts val="18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Events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Politicization of pastoralism as a mode of production, grazing reserves and ranches.</a:t>
            </a: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Enactment of Anti-Open Grazing Laws Benue,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Taraba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Oyo states</a:t>
            </a: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and Launching of National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Livestock Transformation Plan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(NLTP)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the Federal Government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NLTP Pilots to commence in Adamawa, Benue, Plateau,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Nassarawa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Niger, and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Taraba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states.</a:t>
            </a: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Katsina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state established an Agency specifically for Livestock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457" y="376847"/>
            <a:ext cx="1260324" cy="720000"/>
          </a:xfrm>
          <a:prstGeom prst="rect">
            <a:avLst/>
          </a:prstGeom>
        </p:spPr>
      </p:pic>
      <p:pic>
        <p:nvPicPr>
          <p:cNvPr id="15" name="Image 14" descr="Résultat de recherche d'images pour &quot;APESS&quot;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t="13308" r="23269" b="13708"/>
          <a:stretch/>
        </p:blipFill>
        <p:spPr bwMode="auto">
          <a:xfrm>
            <a:off x="2761071" y="122224"/>
            <a:ext cx="1212440" cy="1229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63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11560" y="1675020"/>
            <a:ext cx="8064896" cy="477831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5000"/>
              </a:lnSpc>
              <a:spcAft>
                <a:spcPts val="1800"/>
              </a:spcAft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Events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uring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Cont.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Field Missions by APESS BURKINA FASO 3 TIMES, AFL 2 TIMES, and CILSS</a:t>
            </a: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Courtesy visits on Hon. Minister of Agric. by APESS, AFL and CILSS</a:t>
            </a: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Reconciliation between pastoralists and farmers in project focused States</a:t>
            </a: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Rapid response on Security by the Government (Deployment of Security Forces and Dethronement of Traditional Rulers collaborating with Armed Groups</a:t>
            </a: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Negotiation and Amnesty for Armed Groups</a:t>
            </a: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Closure of Nigerian Boarders due to Insecurity and Economic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sabotage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457" y="376847"/>
            <a:ext cx="1260324" cy="720000"/>
          </a:xfrm>
          <a:prstGeom prst="rect">
            <a:avLst/>
          </a:prstGeom>
        </p:spPr>
      </p:pic>
      <p:pic>
        <p:nvPicPr>
          <p:cNvPr id="15" name="Image 14" descr="Résultat de recherche d'images pour &quot;APESS&quot;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t="13308" r="23269" b="13708"/>
          <a:stretch/>
        </p:blipFill>
        <p:spPr bwMode="auto">
          <a:xfrm>
            <a:off x="2761071" y="122224"/>
            <a:ext cx="1212440" cy="1229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28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13792" y="1675020"/>
            <a:ext cx="8352928" cy="515022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5000"/>
              </a:lnSpc>
              <a:spcAft>
                <a:spcPts val="1800"/>
              </a:spcAf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Nigeria’s 2019 pre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post election activities delayed the commencement of project activities as perceived in the work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unique Nigerian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 (Land Tenure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ystem, Encroachment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ssues, Debates on Pastoralists’ Mode of Production)</a:t>
            </a: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Domestication of Work Plan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Perception of partners on the funding pattern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project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3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Security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457" y="376847"/>
            <a:ext cx="1260324" cy="720000"/>
          </a:xfrm>
          <a:prstGeom prst="rect">
            <a:avLst/>
          </a:prstGeom>
        </p:spPr>
      </p:pic>
      <p:pic>
        <p:nvPicPr>
          <p:cNvPr id="15" name="Image 14" descr="Résultat de recherche d'images pour &quot;APESS&quot;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t="13308" r="23269" b="13708"/>
          <a:stretch/>
        </p:blipFill>
        <p:spPr bwMode="auto">
          <a:xfrm>
            <a:off x="2761071" y="122224"/>
            <a:ext cx="1212440" cy="1229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98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43989" y="1519138"/>
            <a:ext cx="8056022" cy="500620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Presentation on APESS-PAMOBARMA Project in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Nigeria Cont.</a:t>
            </a:r>
          </a:p>
          <a:p>
            <a:endParaRPr lang="en-US" sz="2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Market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Unions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Committees in the following Markets:</a:t>
            </a:r>
          </a:p>
          <a:p>
            <a:pPr marL="342900" indent="-342900" algn="l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Maiadu’a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Jibiya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Markets in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Katsina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State.</a:t>
            </a:r>
          </a:p>
          <a:p>
            <a:pPr marL="342900" indent="-342900" algn="l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IIlelah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Tangaza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Sokoto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State. </a:t>
            </a:r>
          </a:p>
          <a:p>
            <a:pPr marL="342900" indent="-342900" algn="l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Amagoro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Gumki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Kebbi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State.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Pastoralists’ NGOs namely: APESS, MACBAN, KAUTAL HORE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Crop Farmers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'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NGOs: AFAN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Communities: Pastoralists’ and Crop Farmers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457" y="376847"/>
            <a:ext cx="1260324" cy="720000"/>
          </a:xfrm>
          <a:prstGeom prst="rect">
            <a:avLst/>
          </a:prstGeom>
        </p:spPr>
      </p:pic>
      <p:pic>
        <p:nvPicPr>
          <p:cNvPr id="15" name="Image 14" descr="Résultat de recherche d'images pour &quot;APESS&quot;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t="13308" r="23269" b="13708"/>
          <a:stretch/>
        </p:blipFill>
        <p:spPr bwMode="auto">
          <a:xfrm>
            <a:off x="2761071" y="122224"/>
            <a:ext cx="1212440" cy="1229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85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pic>
        <p:nvPicPr>
          <p:cNvPr id="9" name="Image 8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457" y="376847"/>
            <a:ext cx="1260324" cy="720000"/>
          </a:xfrm>
          <a:prstGeom prst="rect">
            <a:avLst/>
          </a:prstGeom>
        </p:spPr>
      </p:pic>
      <p:pic>
        <p:nvPicPr>
          <p:cNvPr id="15" name="Image 14" descr="Résultat de recherche d'images pour &quot;APESS&quot;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t="13308" r="23269" b="13708"/>
          <a:stretch/>
        </p:blipFill>
        <p:spPr bwMode="auto">
          <a:xfrm>
            <a:off x="2761071" y="122224"/>
            <a:ext cx="1212440" cy="1229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Content Placeholder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1" y="1368485"/>
            <a:ext cx="7779310" cy="55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pic>
        <p:nvPicPr>
          <p:cNvPr id="9" name="Image 8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457" y="376847"/>
            <a:ext cx="1260324" cy="720000"/>
          </a:xfrm>
          <a:prstGeom prst="rect">
            <a:avLst/>
          </a:prstGeom>
        </p:spPr>
      </p:pic>
      <p:pic>
        <p:nvPicPr>
          <p:cNvPr id="15" name="Image 14" descr="Résultat de recherche d'images pour &quot;APESS&quot;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t="13308" r="23269" b="13708"/>
          <a:stretch/>
        </p:blipFill>
        <p:spPr bwMode="auto">
          <a:xfrm>
            <a:off x="2761071" y="122224"/>
            <a:ext cx="1212440" cy="1229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90" y="1628800"/>
            <a:ext cx="8136903" cy="46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7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pic>
        <p:nvPicPr>
          <p:cNvPr id="11" name="Image 10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457" y="376847"/>
            <a:ext cx="1260324" cy="720000"/>
          </a:xfrm>
          <a:prstGeom prst="rect">
            <a:avLst/>
          </a:prstGeom>
        </p:spPr>
      </p:pic>
      <p:pic>
        <p:nvPicPr>
          <p:cNvPr id="16" name="Image 15" descr="Résultat de recherche d'images pour &quot;APESS&quot;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t="13308" r="23269" b="13708"/>
          <a:stretch/>
        </p:blipFill>
        <p:spPr bwMode="auto">
          <a:xfrm>
            <a:off x="2761071" y="122224"/>
            <a:ext cx="1212440" cy="1229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1638428"/>
            <a:ext cx="8497781" cy="515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8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pic>
        <p:nvPicPr>
          <p:cNvPr id="9" name="Image 8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457" y="376847"/>
            <a:ext cx="1260324" cy="720000"/>
          </a:xfrm>
          <a:prstGeom prst="rect">
            <a:avLst/>
          </a:prstGeom>
        </p:spPr>
      </p:pic>
      <p:pic>
        <p:nvPicPr>
          <p:cNvPr id="15" name="Image 14" descr="Résultat de recherche d'images pour &quot;APESS&quot;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t="13308" r="23269" b="13708"/>
          <a:stretch/>
        </p:blipFill>
        <p:spPr bwMode="auto">
          <a:xfrm>
            <a:off x="2761071" y="122224"/>
            <a:ext cx="1212440" cy="1229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2090"/>
            <a:ext cx="8352928" cy="475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3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Amagoro Market in </a:t>
            </a:r>
            <a:r>
              <a:rPr lang="en-GB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Kebbi</a:t>
            </a:r>
            <a: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State</a:t>
            </a:r>
            <a:endParaRPr lang="en-GB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3456384" cy="2592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3456384" cy="2592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7" y="4236051"/>
            <a:ext cx="3194195" cy="2395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59947"/>
            <a:ext cx="3162333" cy="23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4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003232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Gumki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Market in </a:t>
            </a:r>
            <a:r>
              <a:rPr lang="en-GB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Kebbi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State</a:t>
            </a:r>
            <a:endParaRPr lang="en-GB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ontent Placeholder 3" descr="C:\Users\ADMIN\AppData\Local\Microsoft\Windows\INetCache\Content.Word\IMG_20191016_11323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1412776"/>
            <a:ext cx="3312368" cy="27363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Picture 4" descr="C:\Users\ADMIN\AppData\Local\Microsoft\Windows\INetCache\Content.Word\IMG_20191001_1402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10445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DMIN\AppData\Local\Microsoft\Windows\INetCache\Content.Word\IMG_20190409_1457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3135786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2673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4544</TotalTime>
  <Words>867</Words>
  <Application>Microsoft Office PowerPoint</Application>
  <PresentationFormat>Affichage à l'écran (4:3)</PresentationFormat>
  <Paragraphs>143</Paragraphs>
  <Slides>25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Amagoro Market in Kebbi State</vt:lpstr>
      <vt:lpstr>Gumki Market in Kebbi State</vt:lpstr>
      <vt:lpstr>Maiadu’a Market in Katsina State</vt:lpstr>
      <vt:lpstr>Illelah Market in Sokoto State</vt:lpstr>
      <vt:lpstr>Tangaza Market in Sokoto State</vt:lpstr>
      <vt:lpstr>Average Number of Livestock in Six Months from the Markets</vt:lpstr>
      <vt:lpstr>Tracing of Corridors </vt:lpstr>
      <vt:lpstr>Tracing of Corridors Cont.</vt:lpstr>
      <vt:lpstr>Terracing of Corridors Cont.</vt:lpstr>
      <vt:lpstr> Water Ponds and Well for Rehabilitation</vt:lpstr>
      <vt:lpstr> Water Ponds and Well for Rehabilitation Cont.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Beverly BRULLEFERT</dc:creator>
  <cp:lastModifiedBy>Cédric Touquet</cp:lastModifiedBy>
  <cp:revision>351</cp:revision>
  <dcterms:created xsi:type="dcterms:W3CDTF">2015-01-20T16:46:24Z</dcterms:created>
  <dcterms:modified xsi:type="dcterms:W3CDTF">2019-11-19T10:19:59Z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1375479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