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32" r:id="rId3"/>
    <p:sldId id="428" r:id="rId4"/>
    <p:sldId id="433" r:id="rId5"/>
    <p:sldId id="418" r:id="rId6"/>
    <p:sldId id="422" r:id="rId7"/>
    <p:sldId id="452" r:id="rId8"/>
    <p:sldId id="439" r:id="rId9"/>
    <p:sldId id="440" r:id="rId10"/>
    <p:sldId id="442" r:id="rId11"/>
    <p:sldId id="441" r:id="rId12"/>
    <p:sldId id="445" r:id="rId13"/>
    <p:sldId id="447" r:id="rId14"/>
    <p:sldId id="449" r:id="rId15"/>
    <p:sldId id="451" r:id="rId16"/>
    <p:sldId id="450" r:id="rId17"/>
    <p:sldId id="434" r:id="rId18"/>
    <p:sldId id="430" r:id="rId19"/>
    <p:sldId id="425" r:id="rId20"/>
    <p:sldId id="435" r:id="rId21"/>
    <p:sldId id="431" r:id="rId22"/>
    <p:sldId id="427" r:id="rId23"/>
    <p:sldId id="436" r:id="rId24"/>
    <p:sldId id="437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B5"/>
    <a:srgbClr val="E85236"/>
    <a:srgbClr val="E5AF00"/>
    <a:srgbClr val="FD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7" autoAdjust="0"/>
    <p:restoredTop sz="86176" autoAdjust="0"/>
  </p:normalViewPr>
  <p:slideViewPr>
    <p:cSldViewPr>
      <p:cViewPr varScale="1">
        <p:scale>
          <a:sx n="64" d="100"/>
          <a:sy n="64" d="100"/>
        </p:scale>
        <p:origin x="160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67688-AE82-40FF-887B-83A524068F5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8DD7C7-1EE6-486D-A7BA-8B75C6947811}">
      <dgm:prSet phldrT="[Texte]"/>
      <dgm:spPr/>
      <dgm:t>
        <a:bodyPr/>
        <a:lstStyle/>
        <a:p>
          <a:r>
            <a:rPr lang="fr-FR" dirty="0" smtClean="0"/>
            <a:t>Savè</a:t>
          </a:r>
          <a:endParaRPr lang="fr-FR" dirty="0"/>
        </a:p>
      </dgm:t>
    </dgm:pt>
    <dgm:pt modelId="{B1896053-8F7A-4AEC-8F5B-FAED908DDC0A}" type="parTrans" cxnId="{0B13C0C0-8AB0-4A17-8078-41616ABC98A5}">
      <dgm:prSet/>
      <dgm:spPr/>
      <dgm:t>
        <a:bodyPr/>
        <a:lstStyle/>
        <a:p>
          <a:endParaRPr lang="fr-FR"/>
        </a:p>
      </dgm:t>
    </dgm:pt>
    <dgm:pt modelId="{31416787-1B7E-4E95-8398-582BC736AF32}" type="sibTrans" cxnId="{0B13C0C0-8AB0-4A17-8078-41616ABC98A5}">
      <dgm:prSet/>
      <dgm:spPr>
        <a:solidFill>
          <a:schemeClr val="accent1"/>
        </a:solidFill>
      </dgm:spPr>
      <dgm:t>
        <a:bodyPr/>
        <a:lstStyle/>
        <a:p>
          <a:endParaRPr lang="fr-FR" dirty="0"/>
        </a:p>
      </dgm:t>
    </dgm:pt>
    <dgm:pt modelId="{11A63A1C-7D28-4A92-B3C8-742DE140D53F}">
      <dgm:prSet phldrT="[Texte]"/>
      <dgm:spPr/>
      <dgm:t>
        <a:bodyPr/>
        <a:lstStyle/>
        <a:p>
          <a:r>
            <a:rPr lang="fr-FR" dirty="0" smtClean="0"/>
            <a:t>Glazoué</a:t>
          </a:r>
          <a:endParaRPr lang="fr-FR" dirty="0"/>
        </a:p>
      </dgm:t>
    </dgm:pt>
    <dgm:pt modelId="{E61C299E-9E65-4B6E-9324-ECD62D389B0B}" type="parTrans" cxnId="{8FCFE8EA-9E9F-45C0-A872-80E0782DD41A}">
      <dgm:prSet/>
      <dgm:spPr/>
      <dgm:t>
        <a:bodyPr/>
        <a:lstStyle/>
        <a:p>
          <a:endParaRPr lang="fr-FR"/>
        </a:p>
      </dgm:t>
    </dgm:pt>
    <dgm:pt modelId="{6CB67B08-F999-42E5-8570-7CC2CE963BAC}" type="sibTrans" cxnId="{8FCFE8EA-9E9F-45C0-A872-80E0782DD41A}">
      <dgm:prSet/>
      <dgm:spPr>
        <a:solidFill>
          <a:schemeClr val="accent1"/>
        </a:solidFill>
      </dgm:spPr>
      <dgm:t>
        <a:bodyPr/>
        <a:lstStyle/>
        <a:p>
          <a:endParaRPr lang="fr-FR" dirty="0"/>
        </a:p>
      </dgm:t>
    </dgm:pt>
    <dgm:pt modelId="{5BF50630-A2EA-480B-8933-46CB160E8BE1}">
      <dgm:prSet phldrT="[Texte]"/>
      <dgm:spPr/>
      <dgm:t>
        <a:bodyPr/>
        <a:lstStyle/>
        <a:p>
          <a:r>
            <a:rPr lang="fr-FR" dirty="0" err="1" smtClean="0"/>
            <a:t>Dassa</a:t>
          </a:r>
          <a:endParaRPr lang="fr-FR" dirty="0"/>
        </a:p>
      </dgm:t>
    </dgm:pt>
    <dgm:pt modelId="{2C5A2EBD-8B3C-4C7E-8850-5C9D279AF1A4}" type="parTrans" cxnId="{708C5F42-D117-4EAB-8964-7A695E50DE46}">
      <dgm:prSet/>
      <dgm:spPr/>
      <dgm:t>
        <a:bodyPr/>
        <a:lstStyle/>
        <a:p>
          <a:endParaRPr lang="fr-FR"/>
        </a:p>
      </dgm:t>
    </dgm:pt>
    <dgm:pt modelId="{944F3B55-1442-4268-976C-237B95EFFC20}" type="sibTrans" cxnId="{708C5F42-D117-4EAB-8964-7A695E50DE46}">
      <dgm:prSet/>
      <dgm:spPr>
        <a:solidFill>
          <a:schemeClr val="accent1"/>
        </a:solidFill>
      </dgm:spPr>
      <dgm:t>
        <a:bodyPr/>
        <a:lstStyle/>
        <a:p>
          <a:endParaRPr lang="fr-FR"/>
        </a:p>
      </dgm:t>
    </dgm:pt>
    <dgm:pt modelId="{82F0308D-1A5A-4A71-A89C-ACFE91013139}">
      <dgm:prSet phldrT="[Texte]"/>
      <dgm:spPr/>
      <dgm:t>
        <a:bodyPr/>
        <a:lstStyle/>
        <a:p>
          <a:r>
            <a:rPr lang="fr-FR" dirty="0" smtClean="0"/>
            <a:t>Savalou</a:t>
          </a:r>
          <a:endParaRPr lang="fr-FR" dirty="0"/>
        </a:p>
      </dgm:t>
    </dgm:pt>
    <dgm:pt modelId="{FF9820C5-2F02-4ECC-A7D9-75A3AA7CE08E}" type="parTrans" cxnId="{B8906FCE-9E5E-46D5-8E48-6415D5A64CB9}">
      <dgm:prSet/>
      <dgm:spPr/>
      <dgm:t>
        <a:bodyPr/>
        <a:lstStyle/>
        <a:p>
          <a:endParaRPr lang="fr-FR"/>
        </a:p>
      </dgm:t>
    </dgm:pt>
    <dgm:pt modelId="{9B5022AC-BB8C-460E-A2C6-86C59587C8BF}" type="sibTrans" cxnId="{B8906FCE-9E5E-46D5-8E48-6415D5A64CB9}">
      <dgm:prSet/>
      <dgm:spPr>
        <a:solidFill>
          <a:schemeClr val="accent1"/>
        </a:solidFill>
      </dgm:spPr>
      <dgm:t>
        <a:bodyPr/>
        <a:lstStyle/>
        <a:p>
          <a:endParaRPr lang="fr-FR" dirty="0"/>
        </a:p>
      </dgm:t>
    </dgm:pt>
    <dgm:pt modelId="{B1383C89-DE03-4901-AA8F-34F31EF0BBCF}">
      <dgm:prSet phldrT="[Texte]"/>
      <dgm:spPr/>
      <dgm:t>
        <a:bodyPr/>
        <a:lstStyle/>
        <a:p>
          <a:r>
            <a:rPr lang="fr-FR" dirty="0" smtClean="0"/>
            <a:t>Ouessè</a:t>
          </a:r>
          <a:endParaRPr lang="fr-FR" dirty="0"/>
        </a:p>
      </dgm:t>
    </dgm:pt>
    <dgm:pt modelId="{DDF370E5-6658-4765-8D43-AB29B23FD645}" type="parTrans" cxnId="{3BA3A59B-7082-4852-8AC7-89455CCD294E}">
      <dgm:prSet/>
      <dgm:spPr/>
      <dgm:t>
        <a:bodyPr/>
        <a:lstStyle/>
        <a:p>
          <a:endParaRPr lang="fr-FR"/>
        </a:p>
      </dgm:t>
    </dgm:pt>
    <dgm:pt modelId="{6320690D-095D-482A-8314-3179EE4B14A5}" type="sibTrans" cxnId="{3BA3A59B-7082-4852-8AC7-89455CCD294E}">
      <dgm:prSet/>
      <dgm:spPr>
        <a:solidFill>
          <a:schemeClr val="accent1"/>
        </a:solidFill>
      </dgm:spPr>
      <dgm:t>
        <a:bodyPr/>
        <a:lstStyle/>
        <a:p>
          <a:endParaRPr lang="fr-FR"/>
        </a:p>
      </dgm:t>
    </dgm:pt>
    <dgm:pt modelId="{FFF1B450-0B16-4D3F-9E15-BC9AA0E9B598}">
      <dgm:prSet phldrT="[Texte]"/>
      <dgm:spPr/>
      <dgm:t>
        <a:bodyPr/>
        <a:lstStyle/>
        <a:p>
          <a:r>
            <a:rPr lang="fr-FR" dirty="0" smtClean="0"/>
            <a:t>Bantè</a:t>
          </a:r>
          <a:endParaRPr lang="fr-FR" dirty="0"/>
        </a:p>
      </dgm:t>
    </dgm:pt>
    <dgm:pt modelId="{D97C0169-B55E-4288-8915-E649C485D744}" type="parTrans" cxnId="{804A48C4-A695-42CC-8D85-E419F6990457}">
      <dgm:prSet/>
      <dgm:spPr/>
      <dgm:t>
        <a:bodyPr/>
        <a:lstStyle/>
        <a:p>
          <a:endParaRPr lang="fr-FR"/>
        </a:p>
      </dgm:t>
    </dgm:pt>
    <dgm:pt modelId="{F03DC21B-6EA1-4CD0-8961-5C1ABF123267}" type="sibTrans" cxnId="{804A48C4-A695-42CC-8D85-E419F6990457}">
      <dgm:prSet/>
      <dgm:spPr>
        <a:solidFill>
          <a:schemeClr val="accent1"/>
        </a:solidFill>
      </dgm:spPr>
      <dgm:t>
        <a:bodyPr/>
        <a:lstStyle/>
        <a:p>
          <a:endParaRPr lang="fr-FR"/>
        </a:p>
      </dgm:t>
    </dgm:pt>
    <dgm:pt modelId="{5D9D76AF-8013-4DC3-A5E4-5AA6D3109CF8}" type="pres">
      <dgm:prSet presAssocID="{A6867688-AE82-40FF-887B-83A524068F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3BD2463-BD61-4CD2-9F39-D5ABA3F20C85}" type="pres">
      <dgm:prSet presAssocID="{538DD7C7-1EE6-486D-A7BA-8B75C694781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AC53C8-A2FD-40C6-8760-FB4DCC4689A4}" type="pres">
      <dgm:prSet presAssocID="{31416787-1B7E-4E95-8398-582BC736AF32}" presName="sibTrans" presStyleLbl="sibTrans2D1" presStyleIdx="0" presStyleCnt="6" custAng="3600000" custScaleX="177961" custScaleY="105322" custLinFactX="-37388" custLinFactY="67729" custLinFactNeighborX="-100000" custLinFactNeighborY="100000"/>
      <dgm:spPr/>
      <dgm:t>
        <a:bodyPr/>
        <a:lstStyle/>
        <a:p>
          <a:endParaRPr lang="fr-FR"/>
        </a:p>
      </dgm:t>
    </dgm:pt>
    <dgm:pt modelId="{A502DBE6-D98E-4E53-B66D-16F0BCC964F5}" type="pres">
      <dgm:prSet presAssocID="{31416787-1B7E-4E95-8398-582BC736AF32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47E99111-3B02-4F2B-BFE6-DFBE2EA2CE86}" type="pres">
      <dgm:prSet presAssocID="{11A63A1C-7D28-4A92-B3C8-742DE140D53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A31BDF-0410-44D4-A1C7-932AA29D12C9}" type="pres">
      <dgm:prSet presAssocID="{6CB67B08-F999-42E5-8570-7CC2CE963BAC}" presName="sibTrans" presStyleLbl="sibTrans2D1" presStyleIdx="1" presStyleCnt="6" custAng="18290118" custFlipVert="1" custScaleX="123389" custScaleY="88820" custLinFactX="-37991" custLinFactY="-100000" custLinFactNeighborX="-100000" custLinFactNeighborY="-164962"/>
      <dgm:spPr/>
      <dgm:t>
        <a:bodyPr/>
        <a:lstStyle/>
        <a:p>
          <a:endParaRPr lang="fr-FR"/>
        </a:p>
      </dgm:t>
    </dgm:pt>
    <dgm:pt modelId="{538A8BE1-4D15-4A74-9CF9-7888ED7F67F3}" type="pres">
      <dgm:prSet presAssocID="{6CB67B08-F999-42E5-8570-7CC2CE963BAC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0FA773E4-AC55-4025-9152-C68360801018}" type="pres">
      <dgm:prSet presAssocID="{5BF50630-A2EA-480B-8933-46CB160E8BE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F16D99-FB31-4EB4-A7A4-38D87A54DCFD}" type="pres">
      <dgm:prSet presAssocID="{944F3B55-1442-4268-976C-237B95EFFC20}" presName="sibTrans" presStyleLbl="sibTrans2D1" presStyleIdx="2" presStyleCnt="6" custAng="14284363" custScaleX="137962" custScaleY="86079" custLinFactY="-200000" custLinFactNeighborX="71" custLinFactNeighborY="-295167"/>
      <dgm:spPr/>
      <dgm:t>
        <a:bodyPr/>
        <a:lstStyle/>
        <a:p>
          <a:endParaRPr lang="fr-FR"/>
        </a:p>
      </dgm:t>
    </dgm:pt>
    <dgm:pt modelId="{CE64C4A2-2393-4305-A382-E1C113371566}" type="pres">
      <dgm:prSet presAssocID="{944F3B55-1442-4268-976C-237B95EFFC20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949AD6D7-B89C-40E2-9A69-772C4AFD7896}" type="pres">
      <dgm:prSet presAssocID="{82F0308D-1A5A-4A71-A89C-ACFE9101313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69932D-9E01-4E91-AC3B-49FD831BCE09}" type="pres">
      <dgm:prSet presAssocID="{9B5022AC-BB8C-460E-A2C6-86C59587C8BF}" presName="sibTrans" presStyleLbl="sibTrans2D1" presStyleIdx="3" presStyleCnt="6" custAng="17565751" custScaleX="110949" custScaleY="105161" custLinFactY="-200000" custLinFactNeighborX="-2190" custLinFactNeighborY="-289514"/>
      <dgm:spPr/>
      <dgm:t>
        <a:bodyPr/>
        <a:lstStyle/>
        <a:p>
          <a:endParaRPr lang="fr-FR"/>
        </a:p>
      </dgm:t>
    </dgm:pt>
    <dgm:pt modelId="{527F4528-2D18-481B-8650-D2191650048F}" type="pres">
      <dgm:prSet presAssocID="{9B5022AC-BB8C-460E-A2C6-86C59587C8BF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E4B635EA-D4C2-4094-868B-8A0ACD577254}" type="pres">
      <dgm:prSet presAssocID="{FFF1B450-0B16-4D3F-9E15-BC9AA0E9B59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99F862-7B64-47DA-96F7-5AE87A848301}" type="pres">
      <dgm:prSet presAssocID="{F03DC21B-6EA1-4CD0-8961-5C1ABF123267}" presName="sibTrans" presStyleLbl="sibTrans2D1" presStyleIdx="4" presStyleCnt="6" custAng="0" custScaleX="194744" custScaleY="108896" custLinFactX="100000" custLinFactY="207035" custLinFactNeighborX="174775" custLinFactNeighborY="300000"/>
      <dgm:spPr/>
      <dgm:t>
        <a:bodyPr/>
        <a:lstStyle/>
        <a:p>
          <a:endParaRPr lang="fr-FR"/>
        </a:p>
      </dgm:t>
    </dgm:pt>
    <dgm:pt modelId="{B94CFC33-5874-4509-BB36-E811EF7E2BE9}" type="pres">
      <dgm:prSet presAssocID="{F03DC21B-6EA1-4CD0-8961-5C1ABF123267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064EE347-C967-449A-B4A1-BFDA8DE4FC2F}" type="pres">
      <dgm:prSet presAssocID="{B1383C89-DE03-4901-AA8F-34F31EF0BBC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6A4289-4576-4F76-92C3-041070635143}" type="pres">
      <dgm:prSet presAssocID="{6320690D-095D-482A-8314-3179EE4B14A5}" presName="sibTrans" presStyleLbl="sibTrans2D1" presStyleIdx="5" presStyleCnt="6" custAng="3821868" custLinFactY="200000" custLinFactNeighborX="1245" custLinFactNeighborY="239538"/>
      <dgm:spPr/>
      <dgm:t>
        <a:bodyPr/>
        <a:lstStyle/>
        <a:p>
          <a:endParaRPr lang="fr-FR"/>
        </a:p>
      </dgm:t>
    </dgm:pt>
    <dgm:pt modelId="{9365EECC-EB48-47CC-826B-7D91B4A6A5C3}" type="pres">
      <dgm:prSet presAssocID="{6320690D-095D-482A-8314-3179EE4B14A5}" presName="connectorText" presStyleLbl="sibTrans2D1" presStyleIdx="5" presStyleCnt="6"/>
      <dgm:spPr/>
      <dgm:t>
        <a:bodyPr/>
        <a:lstStyle/>
        <a:p>
          <a:endParaRPr lang="fr-FR"/>
        </a:p>
      </dgm:t>
    </dgm:pt>
  </dgm:ptLst>
  <dgm:cxnLst>
    <dgm:cxn modelId="{B59C266F-19CA-452E-B6D0-24C1E7731C4F}" type="presOf" srcId="{82F0308D-1A5A-4A71-A89C-ACFE91013139}" destId="{949AD6D7-B89C-40E2-9A69-772C4AFD7896}" srcOrd="0" destOrd="0" presId="urn:microsoft.com/office/officeart/2005/8/layout/cycle7"/>
    <dgm:cxn modelId="{7C354D85-9CBE-456F-84F6-D420DA359B15}" type="presOf" srcId="{9B5022AC-BB8C-460E-A2C6-86C59587C8BF}" destId="{527F4528-2D18-481B-8650-D2191650048F}" srcOrd="1" destOrd="0" presId="urn:microsoft.com/office/officeart/2005/8/layout/cycle7"/>
    <dgm:cxn modelId="{804A48C4-A695-42CC-8D85-E419F6990457}" srcId="{A6867688-AE82-40FF-887B-83A524068F53}" destId="{FFF1B450-0B16-4D3F-9E15-BC9AA0E9B598}" srcOrd="4" destOrd="0" parTransId="{D97C0169-B55E-4288-8915-E649C485D744}" sibTransId="{F03DC21B-6EA1-4CD0-8961-5C1ABF123267}"/>
    <dgm:cxn modelId="{C55FCC70-A6BE-4F54-8A13-FACDABBE7488}" type="presOf" srcId="{F03DC21B-6EA1-4CD0-8961-5C1ABF123267}" destId="{B94CFC33-5874-4509-BB36-E811EF7E2BE9}" srcOrd="1" destOrd="0" presId="urn:microsoft.com/office/officeart/2005/8/layout/cycle7"/>
    <dgm:cxn modelId="{399BA6AF-8AAA-40E6-83AF-8549B52498F9}" type="presOf" srcId="{31416787-1B7E-4E95-8398-582BC736AF32}" destId="{CFAC53C8-A2FD-40C6-8760-FB4DCC4689A4}" srcOrd="0" destOrd="0" presId="urn:microsoft.com/office/officeart/2005/8/layout/cycle7"/>
    <dgm:cxn modelId="{989B7EDE-B98B-499A-A1B1-2909A9C744E2}" type="presOf" srcId="{9B5022AC-BB8C-460E-A2C6-86C59587C8BF}" destId="{6F69932D-9E01-4E91-AC3B-49FD831BCE09}" srcOrd="0" destOrd="0" presId="urn:microsoft.com/office/officeart/2005/8/layout/cycle7"/>
    <dgm:cxn modelId="{C1782F8D-EFCC-475A-8FC8-16E54030DA33}" type="presOf" srcId="{6320690D-095D-482A-8314-3179EE4B14A5}" destId="{9365EECC-EB48-47CC-826B-7D91B4A6A5C3}" srcOrd="1" destOrd="0" presId="urn:microsoft.com/office/officeart/2005/8/layout/cycle7"/>
    <dgm:cxn modelId="{3BA3A59B-7082-4852-8AC7-89455CCD294E}" srcId="{A6867688-AE82-40FF-887B-83A524068F53}" destId="{B1383C89-DE03-4901-AA8F-34F31EF0BBCF}" srcOrd="5" destOrd="0" parTransId="{DDF370E5-6658-4765-8D43-AB29B23FD645}" sibTransId="{6320690D-095D-482A-8314-3179EE4B14A5}"/>
    <dgm:cxn modelId="{D26F7D13-3FCB-43D8-BD83-340024070FE1}" type="presOf" srcId="{A6867688-AE82-40FF-887B-83A524068F53}" destId="{5D9D76AF-8013-4DC3-A5E4-5AA6D3109CF8}" srcOrd="0" destOrd="0" presId="urn:microsoft.com/office/officeart/2005/8/layout/cycle7"/>
    <dgm:cxn modelId="{AB518AB4-75B3-43A3-829A-D9B167967E6C}" type="presOf" srcId="{6CB67B08-F999-42E5-8570-7CC2CE963BAC}" destId="{EDA31BDF-0410-44D4-A1C7-932AA29D12C9}" srcOrd="0" destOrd="0" presId="urn:microsoft.com/office/officeart/2005/8/layout/cycle7"/>
    <dgm:cxn modelId="{5896D42F-F479-48A0-A4FA-0311671D7F8C}" type="presOf" srcId="{B1383C89-DE03-4901-AA8F-34F31EF0BBCF}" destId="{064EE347-C967-449A-B4A1-BFDA8DE4FC2F}" srcOrd="0" destOrd="0" presId="urn:microsoft.com/office/officeart/2005/8/layout/cycle7"/>
    <dgm:cxn modelId="{317AB5B1-F68F-460B-8E5B-4AD03EBCE9E9}" type="presOf" srcId="{5BF50630-A2EA-480B-8933-46CB160E8BE1}" destId="{0FA773E4-AC55-4025-9152-C68360801018}" srcOrd="0" destOrd="0" presId="urn:microsoft.com/office/officeart/2005/8/layout/cycle7"/>
    <dgm:cxn modelId="{8FCFE8EA-9E9F-45C0-A872-80E0782DD41A}" srcId="{A6867688-AE82-40FF-887B-83A524068F53}" destId="{11A63A1C-7D28-4A92-B3C8-742DE140D53F}" srcOrd="1" destOrd="0" parTransId="{E61C299E-9E65-4B6E-9324-ECD62D389B0B}" sibTransId="{6CB67B08-F999-42E5-8570-7CC2CE963BAC}"/>
    <dgm:cxn modelId="{A17BE80A-D8EB-4B02-A817-003D89BB343F}" type="presOf" srcId="{31416787-1B7E-4E95-8398-582BC736AF32}" destId="{A502DBE6-D98E-4E53-B66D-16F0BCC964F5}" srcOrd="1" destOrd="0" presId="urn:microsoft.com/office/officeart/2005/8/layout/cycle7"/>
    <dgm:cxn modelId="{6BE2A75D-20C9-467D-8B7F-D33857808429}" type="presOf" srcId="{FFF1B450-0B16-4D3F-9E15-BC9AA0E9B598}" destId="{E4B635EA-D4C2-4094-868B-8A0ACD577254}" srcOrd="0" destOrd="0" presId="urn:microsoft.com/office/officeart/2005/8/layout/cycle7"/>
    <dgm:cxn modelId="{2E2F817B-26B8-4D6B-A71C-EA6E272DA64E}" type="presOf" srcId="{6320690D-095D-482A-8314-3179EE4B14A5}" destId="{E96A4289-4576-4F76-92C3-041070635143}" srcOrd="0" destOrd="0" presId="urn:microsoft.com/office/officeart/2005/8/layout/cycle7"/>
    <dgm:cxn modelId="{00A5C9C3-0618-45A7-B86A-89A699FA3B21}" type="presOf" srcId="{944F3B55-1442-4268-976C-237B95EFFC20}" destId="{CE64C4A2-2393-4305-A382-E1C113371566}" srcOrd="1" destOrd="0" presId="urn:microsoft.com/office/officeart/2005/8/layout/cycle7"/>
    <dgm:cxn modelId="{2C84F6D3-ED1B-44AD-A01C-BE20F3A8FD6C}" type="presOf" srcId="{538DD7C7-1EE6-486D-A7BA-8B75C6947811}" destId="{73BD2463-BD61-4CD2-9F39-D5ABA3F20C85}" srcOrd="0" destOrd="0" presId="urn:microsoft.com/office/officeart/2005/8/layout/cycle7"/>
    <dgm:cxn modelId="{B8906FCE-9E5E-46D5-8E48-6415D5A64CB9}" srcId="{A6867688-AE82-40FF-887B-83A524068F53}" destId="{82F0308D-1A5A-4A71-A89C-ACFE91013139}" srcOrd="3" destOrd="0" parTransId="{FF9820C5-2F02-4ECC-A7D9-75A3AA7CE08E}" sibTransId="{9B5022AC-BB8C-460E-A2C6-86C59587C8BF}"/>
    <dgm:cxn modelId="{E83B4086-C912-4F80-80E8-ED3885EFD8AC}" type="presOf" srcId="{11A63A1C-7D28-4A92-B3C8-742DE140D53F}" destId="{47E99111-3B02-4F2B-BFE6-DFBE2EA2CE86}" srcOrd="0" destOrd="0" presId="urn:microsoft.com/office/officeart/2005/8/layout/cycle7"/>
    <dgm:cxn modelId="{0B13C0C0-8AB0-4A17-8078-41616ABC98A5}" srcId="{A6867688-AE82-40FF-887B-83A524068F53}" destId="{538DD7C7-1EE6-486D-A7BA-8B75C6947811}" srcOrd="0" destOrd="0" parTransId="{B1896053-8F7A-4AEC-8F5B-FAED908DDC0A}" sibTransId="{31416787-1B7E-4E95-8398-582BC736AF32}"/>
    <dgm:cxn modelId="{708C5F42-D117-4EAB-8964-7A695E50DE46}" srcId="{A6867688-AE82-40FF-887B-83A524068F53}" destId="{5BF50630-A2EA-480B-8933-46CB160E8BE1}" srcOrd="2" destOrd="0" parTransId="{2C5A2EBD-8B3C-4C7E-8850-5C9D279AF1A4}" sibTransId="{944F3B55-1442-4268-976C-237B95EFFC20}"/>
    <dgm:cxn modelId="{0AEC83F5-FAA7-4BFF-A038-A74CCA5AF67C}" type="presOf" srcId="{6CB67B08-F999-42E5-8570-7CC2CE963BAC}" destId="{538A8BE1-4D15-4A74-9CF9-7888ED7F67F3}" srcOrd="1" destOrd="0" presId="urn:microsoft.com/office/officeart/2005/8/layout/cycle7"/>
    <dgm:cxn modelId="{CF9DA440-EB36-4E6A-BF27-C9B0ED2E890F}" type="presOf" srcId="{944F3B55-1442-4268-976C-237B95EFFC20}" destId="{32F16D99-FB31-4EB4-A7A4-38D87A54DCFD}" srcOrd="0" destOrd="0" presId="urn:microsoft.com/office/officeart/2005/8/layout/cycle7"/>
    <dgm:cxn modelId="{20658F8C-0945-4B43-AA5D-29C4947BAD87}" type="presOf" srcId="{F03DC21B-6EA1-4CD0-8961-5C1ABF123267}" destId="{9C99F862-7B64-47DA-96F7-5AE87A848301}" srcOrd="0" destOrd="0" presId="urn:microsoft.com/office/officeart/2005/8/layout/cycle7"/>
    <dgm:cxn modelId="{8080BD65-0534-4656-8A8B-A35B1E895573}" type="presParOf" srcId="{5D9D76AF-8013-4DC3-A5E4-5AA6D3109CF8}" destId="{73BD2463-BD61-4CD2-9F39-D5ABA3F20C85}" srcOrd="0" destOrd="0" presId="urn:microsoft.com/office/officeart/2005/8/layout/cycle7"/>
    <dgm:cxn modelId="{48997975-3B48-4A63-B294-25CA2933DAD3}" type="presParOf" srcId="{5D9D76AF-8013-4DC3-A5E4-5AA6D3109CF8}" destId="{CFAC53C8-A2FD-40C6-8760-FB4DCC4689A4}" srcOrd="1" destOrd="0" presId="urn:microsoft.com/office/officeart/2005/8/layout/cycle7"/>
    <dgm:cxn modelId="{891C4907-30E2-4B77-AA90-56138A41C014}" type="presParOf" srcId="{CFAC53C8-A2FD-40C6-8760-FB4DCC4689A4}" destId="{A502DBE6-D98E-4E53-B66D-16F0BCC964F5}" srcOrd="0" destOrd="0" presId="urn:microsoft.com/office/officeart/2005/8/layout/cycle7"/>
    <dgm:cxn modelId="{21E837E4-27D7-427B-86FE-C22C93682556}" type="presParOf" srcId="{5D9D76AF-8013-4DC3-A5E4-5AA6D3109CF8}" destId="{47E99111-3B02-4F2B-BFE6-DFBE2EA2CE86}" srcOrd="2" destOrd="0" presId="urn:microsoft.com/office/officeart/2005/8/layout/cycle7"/>
    <dgm:cxn modelId="{EFC7EF37-412D-46D1-90EA-C16EC3A87B57}" type="presParOf" srcId="{5D9D76AF-8013-4DC3-A5E4-5AA6D3109CF8}" destId="{EDA31BDF-0410-44D4-A1C7-932AA29D12C9}" srcOrd="3" destOrd="0" presId="urn:microsoft.com/office/officeart/2005/8/layout/cycle7"/>
    <dgm:cxn modelId="{1E02C946-DF7E-4B3F-B115-1109C0087B6E}" type="presParOf" srcId="{EDA31BDF-0410-44D4-A1C7-932AA29D12C9}" destId="{538A8BE1-4D15-4A74-9CF9-7888ED7F67F3}" srcOrd="0" destOrd="0" presId="urn:microsoft.com/office/officeart/2005/8/layout/cycle7"/>
    <dgm:cxn modelId="{3C789EB5-04F6-4EC5-894A-286AD2A3841A}" type="presParOf" srcId="{5D9D76AF-8013-4DC3-A5E4-5AA6D3109CF8}" destId="{0FA773E4-AC55-4025-9152-C68360801018}" srcOrd="4" destOrd="0" presId="urn:microsoft.com/office/officeart/2005/8/layout/cycle7"/>
    <dgm:cxn modelId="{4C798705-96F2-4F0F-A310-A48BE29716DD}" type="presParOf" srcId="{5D9D76AF-8013-4DC3-A5E4-5AA6D3109CF8}" destId="{32F16D99-FB31-4EB4-A7A4-38D87A54DCFD}" srcOrd="5" destOrd="0" presId="urn:microsoft.com/office/officeart/2005/8/layout/cycle7"/>
    <dgm:cxn modelId="{FB676A36-13C3-49F1-A884-65FEE61107BB}" type="presParOf" srcId="{32F16D99-FB31-4EB4-A7A4-38D87A54DCFD}" destId="{CE64C4A2-2393-4305-A382-E1C113371566}" srcOrd="0" destOrd="0" presId="urn:microsoft.com/office/officeart/2005/8/layout/cycle7"/>
    <dgm:cxn modelId="{D21AFD21-6360-4D78-94C8-A951F5C01C56}" type="presParOf" srcId="{5D9D76AF-8013-4DC3-A5E4-5AA6D3109CF8}" destId="{949AD6D7-B89C-40E2-9A69-772C4AFD7896}" srcOrd="6" destOrd="0" presId="urn:microsoft.com/office/officeart/2005/8/layout/cycle7"/>
    <dgm:cxn modelId="{BE5E9B04-F297-42DD-B56A-B745C744A48F}" type="presParOf" srcId="{5D9D76AF-8013-4DC3-A5E4-5AA6D3109CF8}" destId="{6F69932D-9E01-4E91-AC3B-49FD831BCE09}" srcOrd="7" destOrd="0" presId="urn:microsoft.com/office/officeart/2005/8/layout/cycle7"/>
    <dgm:cxn modelId="{C00C88DB-20B4-465E-AB2E-2B5B9E742213}" type="presParOf" srcId="{6F69932D-9E01-4E91-AC3B-49FD831BCE09}" destId="{527F4528-2D18-481B-8650-D2191650048F}" srcOrd="0" destOrd="0" presId="urn:microsoft.com/office/officeart/2005/8/layout/cycle7"/>
    <dgm:cxn modelId="{E2A08148-A31A-4831-9EC6-E043F0F158FF}" type="presParOf" srcId="{5D9D76AF-8013-4DC3-A5E4-5AA6D3109CF8}" destId="{E4B635EA-D4C2-4094-868B-8A0ACD577254}" srcOrd="8" destOrd="0" presId="urn:microsoft.com/office/officeart/2005/8/layout/cycle7"/>
    <dgm:cxn modelId="{33132DED-A0F2-4910-8D39-55D126CC3F5B}" type="presParOf" srcId="{5D9D76AF-8013-4DC3-A5E4-5AA6D3109CF8}" destId="{9C99F862-7B64-47DA-96F7-5AE87A848301}" srcOrd="9" destOrd="0" presId="urn:microsoft.com/office/officeart/2005/8/layout/cycle7"/>
    <dgm:cxn modelId="{E263357A-3DF3-484D-ABC7-9E6EDDF762BF}" type="presParOf" srcId="{9C99F862-7B64-47DA-96F7-5AE87A848301}" destId="{B94CFC33-5874-4509-BB36-E811EF7E2BE9}" srcOrd="0" destOrd="0" presId="urn:microsoft.com/office/officeart/2005/8/layout/cycle7"/>
    <dgm:cxn modelId="{09E5ECD8-D8DC-4E7D-A143-FD61A32D93CD}" type="presParOf" srcId="{5D9D76AF-8013-4DC3-A5E4-5AA6D3109CF8}" destId="{064EE347-C967-449A-B4A1-BFDA8DE4FC2F}" srcOrd="10" destOrd="0" presId="urn:microsoft.com/office/officeart/2005/8/layout/cycle7"/>
    <dgm:cxn modelId="{646BF726-280C-482F-A42D-6804F432AD55}" type="presParOf" srcId="{5D9D76AF-8013-4DC3-A5E4-5AA6D3109CF8}" destId="{E96A4289-4576-4F76-92C3-041070635143}" srcOrd="11" destOrd="0" presId="urn:microsoft.com/office/officeart/2005/8/layout/cycle7"/>
    <dgm:cxn modelId="{2B091113-6361-4843-88D4-6475CE498C3E}" type="presParOf" srcId="{E96A4289-4576-4F76-92C3-041070635143}" destId="{9365EECC-EB48-47CC-826B-7D91B4A6A5C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D2463-BD61-4CD2-9F39-D5ABA3F20C85}">
      <dsp:nvSpPr>
        <dsp:cNvPr id="0" name=""/>
        <dsp:cNvSpPr/>
      </dsp:nvSpPr>
      <dsp:spPr>
        <a:xfrm>
          <a:off x="2513707" y="1597"/>
          <a:ext cx="1068585" cy="534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Savè</a:t>
          </a:r>
          <a:endParaRPr lang="fr-FR" sz="2100" kern="1200" dirty="0"/>
        </a:p>
      </dsp:txBody>
      <dsp:txXfrm>
        <a:off x="2529356" y="17246"/>
        <a:ext cx="1037287" cy="502994"/>
      </dsp:txXfrm>
    </dsp:sp>
    <dsp:sp modelId="{CFAC53C8-A2FD-40C6-8760-FB4DCC4689A4}">
      <dsp:nvSpPr>
        <dsp:cNvPr id="0" name=""/>
        <dsp:cNvSpPr/>
      </dsp:nvSpPr>
      <dsp:spPr>
        <a:xfrm rot="5400000">
          <a:off x="2553500" y="924738"/>
          <a:ext cx="988993" cy="19695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 dirty="0"/>
        </a:p>
      </dsp:txBody>
      <dsp:txXfrm>
        <a:off x="2612586" y="964129"/>
        <a:ext cx="870821" cy="118172"/>
      </dsp:txXfrm>
    </dsp:sp>
    <dsp:sp modelId="{47E99111-3B02-4F2B-BFE6-DFBE2EA2CE86}">
      <dsp:nvSpPr>
        <dsp:cNvPr id="0" name=""/>
        <dsp:cNvSpPr/>
      </dsp:nvSpPr>
      <dsp:spPr>
        <a:xfrm>
          <a:off x="4040731" y="883225"/>
          <a:ext cx="1068585" cy="534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Glazoué</a:t>
          </a:r>
          <a:endParaRPr lang="fr-FR" sz="2100" kern="1200" dirty="0"/>
        </a:p>
      </dsp:txBody>
      <dsp:txXfrm>
        <a:off x="4056380" y="898874"/>
        <a:ext cx="1037287" cy="502994"/>
      </dsp:txXfrm>
    </dsp:sp>
    <dsp:sp modelId="{EDA31BDF-0410-44D4-A1C7-932AA29D12C9}">
      <dsp:nvSpPr>
        <dsp:cNvPr id="0" name=""/>
        <dsp:cNvSpPr/>
      </dsp:nvSpPr>
      <dsp:spPr>
        <a:xfrm rot="19509882" flipV="1">
          <a:off x="3465300" y="1453466"/>
          <a:ext cx="685717" cy="1660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/>
        </a:p>
      </dsp:txBody>
      <dsp:txXfrm rot="-10800000">
        <a:off x="3515129" y="1486685"/>
        <a:ext cx="586060" cy="99657"/>
      </dsp:txXfrm>
    </dsp:sp>
    <dsp:sp modelId="{0FA773E4-AC55-4025-9152-C68360801018}">
      <dsp:nvSpPr>
        <dsp:cNvPr id="0" name=""/>
        <dsp:cNvSpPr/>
      </dsp:nvSpPr>
      <dsp:spPr>
        <a:xfrm>
          <a:off x="4040731" y="2646481"/>
          <a:ext cx="1068585" cy="534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err="1" smtClean="0"/>
            <a:t>Dassa</a:t>
          </a:r>
          <a:endParaRPr lang="fr-FR" sz="2100" kern="1200" dirty="0"/>
        </a:p>
      </dsp:txBody>
      <dsp:txXfrm>
        <a:off x="4056380" y="2662130"/>
        <a:ext cx="1037287" cy="502994"/>
      </dsp:txXfrm>
    </dsp:sp>
    <dsp:sp modelId="{32F16D99-FB31-4EB4-A7A4-38D87A54DCFD}">
      <dsp:nvSpPr>
        <dsp:cNvPr id="0" name=""/>
        <dsp:cNvSpPr/>
      </dsp:nvSpPr>
      <dsp:spPr>
        <a:xfrm rot="1684363">
          <a:off x="3428554" y="2347982"/>
          <a:ext cx="766704" cy="1609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 rot="10800000">
        <a:off x="3476845" y="2380176"/>
        <a:ext cx="670122" cy="96581"/>
      </dsp:txXfrm>
    </dsp:sp>
    <dsp:sp modelId="{949AD6D7-B89C-40E2-9A69-772C4AFD7896}">
      <dsp:nvSpPr>
        <dsp:cNvPr id="0" name=""/>
        <dsp:cNvSpPr/>
      </dsp:nvSpPr>
      <dsp:spPr>
        <a:xfrm>
          <a:off x="2513707" y="3528109"/>
          <a:ext cx="1068585" cy="534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Savalou</a:t>
          </a:r>
          <a:endParaRPr lang="fr-FR" sz="2100" kern="1200" dirty="0"/>
        </a:p>
      </dsp:txBody>
      <dsp:txXfrm>
        <a:off x="2529356" y="3543758"/>
        <a:ext cx="1037287" cy="502994"/>
      </dsp:txXfrm>
    </dsp:sp>
    <dsp:sp modelId="{6F69932D-9E01-4E91-AC3B-49FD831BCE09}">
      <dsp:nvSpPr>
        <dsp:cNvPr id="0" name=""/>
        <dsp:cNvSpPr/>
      </dsp:nvSpPr>
      <dsp:spPr>
        <a:xfrm rot="8565751">
          <a:off x="1964025" y="2340711"/>
          <a:ext cx="616583" cy="1966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 dirty="0"/>
        </a:p>
      </dsp:txBody>
      <dsp:txXfrm rot="10800000">
        <a:off x="2023021" y="2380042"/>
        <a:ext cx="498591" cy="117991"/>
      </dsp:txXfrm>
    </dsp:sp>
    <dsp:sp modelId="{E4B635EA-D4C2-4094-868B-8A0ACD577254}">
      <dsp:nvSpPr>
        <dsp:cNvPr id="0" name=""/>
        <dsp:cNvSpPr/>
      </dsp:nvSpPr>
      <dsp:spPr>
        <a:xfrm>
          <a:off x="986682" y="2646481"/>
          <a:ext cx="1068585" cy="534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Bantè</a:t>
          </a:r>
          <a:endParaRPr lang="fr-FR" sz="2100" kern="1200" dirty="0"/>
        </a:p>
      </dsp:txBody>
      <dsp:txXfrm>
        <a:off x="1002331" y="2662130"/>
        <a:ext cx="1037287" cy="502994"/>
      </dsp:txXfrm>
    </dsp:sp>
    <dsp:sp modelId="{9C99F862-7B64-47DA-96F7-5AE87A848301}">
      <dsp:nvSpPr>
        <dsp:cNvPr id="0" name=""/>
        <dsp:cNvSpPr/>
      </dsp:nvSpPr>
      <dsp:spPr>
        <a:xfrm rot="16200000">
          <a:off x="2506867" y="2878349"/>
          <a:ext cx="1082262" cy="2036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2567958" y="2919077"/>
        <a:ext cx="960080" cy="122182"/>
      </dsp:txXfrm>
    </dsp:sp>
    <dsp:sp modelId="{064EE347-C967-449A-B4A1-BFDA8DE4FC2F}">
      <dsp:nvSpPr>
        <dsp:cNvPr id="0" name=""/>
        <dsp:cNvSpPr/>
      </dsp:nvSpPr>
      <dsp:spPr>
        <a:xfrm>
          <a:off x="986682" y="883225"/>
          <a:ext cx="1068585" cy="534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Ouessè</a:t>
          </a:r>
          <a:endParaRPr lang="fr-FR" sz="2100" kern="1200" dirty="0"/>
        </a:p>
      </dsp:txBody>
      <dsp:txXfrm>
        <a:off x="1002331" y="898874"/>
        <a:ext cx="1037287" cy="502994"/>
      </dsp:txXfrm>
    </dsp:sp>
    <dsp:sp modelId="{E96A4289-4576-4F76-92C3-041070635143}">
      <dsp:nvSpPr>
        <dsp:cNvPr id="0" name=""/>
        <dsp:cNvSpPr/>
      </dsp:nvSpPr>
      <dsp:spPr>
        <a:xfrm rot="2021868">
          <a:off x="2013538" y="1438003"/>
          <a:ext cx="555736" cy="18700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2069639" y="1475403"/>
        <a:ext cx="443534" cy="112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0FB7-8D40-4714-A6F6-B0A89C5BC3C9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E7657-15BB-448E-B72A-D3E236DA30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80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94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calculs sont fait, mais la clé de répartition</a:t>
            </a:r>
            <a:r>
              <a:rPr lang="fr-FR" baseline="0" dirty="0" smtClean="0"/>
              <a:t> des contributions </a:t>
            </a:r>
            <a:r>
              <a:rPr lang="fr-FR" baseline="0" smtClean="0"/>
              <a:t>des communes se </a:t>
            </a:r>
            <a:r>
              <a:rPr lang="fr-FR" baseline="0" dirty="0" smtClean="0"/>
              <a:t>fera avant 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358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4B00B-9622-41DD-80DB-8886983F171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497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4B00B-9622-41DD-80DB-8886983F171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194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4B00B-9622-41DD-80DB-8886983F171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491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</a:t>
            </a:r>
            <a:r>
              <a:rPr lang="fr-FR" baseline="0" dirty="0" smtClean="0"/>
              <a:t> pourrait voir dans quelle mesure les COGES des MAB contribuent au coût de ce dispositif.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4B00B-9622-41DD-80DB-8886983F171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709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410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672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IGBODJA est la localité la plus touchée par les conflits meurtriers</a:t>
            </a:r>
            <a:r>
              <a:rPr lang="fr-FR" baseline="0" dirty="0" smtClean="0"/>
              <a:t> entre éleveurs transhumants et agriculteurs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343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614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84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028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924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27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700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63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879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40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6 communes, 14 000 km², 60 arrondissements, 444 villages, 800.000 habitants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640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767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format</a:t>
            </a:r>
            <a:r>
              <a:rPr lang="fr-FR" baseline="0" dirty="0" smtClean="0"/>
              <a:t> EPCI regroupant les 06 communes est en attente d’approbation en Conseil des Ministres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392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4953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30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77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60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7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57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74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92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71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78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47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42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93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9.jpeg"/><Relationship Id="rId10" Type="http://schemas.openxmlformats.org/officeDocument/2006/relationships/image" Target="../media/image4.png"/><Relationship Id="rId4" Type="http://schemas.openxmlformats.org/officeDocument/2006/relationships/image" Target="../media/image8.jpeg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0.jp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Colors" Target="../diagrams/colors1.xml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9.bin"/><Relationship Id="rId12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.png"/><Relationship Id="rId10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openxmlformats.org/officeDocument/2006/relationships/image" Target="../media/image2.jpeg"/><Relationship Id="rId14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09626"/>
            <a:ext cx="9180512" cy="54483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930" y="1772816"/>
            <a:ext cx="8462628" cy="44644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000" b="1" dirty="0" smtClean="0"/>
          </a:p>
          <a:p>
            <a:r>
              <a:rPr lang="fr-FR" sz="3000" b="1" dirty="0" smtClean="0"/>
              <a:t>Présentation des réalisations et analyse </a:t>
            </a:r>
            <a:r>
              <a:rPr lang="fr-FR" sz="3000" b="1" dirty="0"/>
              <a:t>de la filière agropastorale au compte de l’année </a:t>
            </a:r>
            <a:r>
              <a:rPr lang="fr-FR" sz="3000" b="1" dirty="0" smtClean="0"/>
              <a:t>2018-2019. </a:t>
            </a:r>
          </a:p>
          <a:p>
            <a:endParaRPr lang="fr-FR" sz="3000" b="1" dirty="0"/>
          </a:p>
          <a:p>
            <a:r>
              <a:rPr lang="fr-FR" sz="4000" b="1" dirty="0" smtClean="0">
                <a:solidFill>
                  <a:schemeClr val="bg1"/>
                </a:solidFill>
              </a:rPr>
              <a:t>Territoire des Collines</a:t>
            </a:r>
            <a:endParaRPr lang="fr-FR" sz="4000" b="1" dirty="0">
              <a:solidFill>
                <a:schemeClr val="bg1"/>
              </a:solidFill>
            </a:endParaRPr>
          </a:p>
          <a:p>
            <a:endParaRPr lang="fr-FR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GRAND POPO, du 18 au 22 novembre 2019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42098"/>
            <a:ext cx="1260324" cy="720000"/>
          </a:xfrm>
          <a:prstGeom prst="rect">
            <a:avLst/>
          </a:prstGeom>
        </p:spPr>
      </p:pic>
      <p:pic>
        <p:nvPicPr>
          <p:cNvPr id="13" name="Image 12" descr="Logo U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804" y="321543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2102" y="242098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795657"/>
              </p:ext>
            </p:extLst>
          </p:nvPr>
        </p:nvGraphicFramePr>
        <p:xfrm>
          <a:off x="3622521" y="344162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Image bitmap" r:id="rId8" imgW="2219635" imgH="1200318" progId="Paint.Picture">
                  <p:embed/>
                </p:oleObj>
              </mc:Choice>
              <mc:Fallback>
                <p:oleObj name="Image bitmap" r:id="rId8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521" y="344162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9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021625"/>
            <a:ext cx="9180512" cy="5917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 smtClean="0">
              <a:solidFill>
                <a:schemeClr val="tx1"/>
              </a:solidFill>
            </a:endParaRPr>
          </a:p>
          <a:p>
            <a:pPr algn="ctr"/>
            <a:endParaRPr lang="fr-FR" sz="2800" b="1" dirty="0">
              <a:solidFill>
                <a:schemeClr val="tx1"/>
              </a:solidFill>
            </a:endParaRPr>
          </a:p>
          <a:p>
            <a:pPr algn="ctr"/>
            <a:endParaRPr lang="fr-FR" sz="2800" b="1" dirty="0" smtClean="0">
              <a:solidFill>
                <a:schemeClr val="tx1"/>
              </a:solidFill>
            </a:endParaRPr>
          </a:p>
          <a:p>
            <a:pPr algn="ctr"/>
            <a:endParaRPr lang="fr-FR" sz="2800" b="1" dirty="0">
              <a:solidFill>
                <a:schemeClr val="tx1"/>
              </a:solidFill>
            </a:endParaRPr>
          </a:p>
          <a:p>
            <a:pPr algn="ctr"/>
            <a:endParaRPr lang="fr-FR" sz="28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Dispositif Technique</a:t>
            </a:r>
          </a:p>
          <a:p>
            <a:pPr algn="ctr"/>
            <a:endParaRPr lang="fr-FR" sz="2800" b="1" dirty="0">
              <a:solidFill>
                <a:schemeClr val="tx1"/>
              </a:solidFill>
            </a:endParaRPr>
          </a:p>
          <a:p>
            <a:pPr algn="ctr"/>
            <a:endParaRPr lang="fr-FR" sz="2800" b="1" dirty="0">
              <a:solidFill>
                <a:schemeClr val="tx1"/>
              </a:solidFill>
            </a:endParaRPr>
          </a:p>
          <a:p>
            <a:pPr algn="ctr"/>
            <a:endParaRPr lang="fr-FR" sz="3200" b="1" dirty="0" smtClean="0">
              <a:solidFill>
                <a:schemeClr val="tx1"/>
              </a:solidFill>
            </a:endParaRPr>
          </a:p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algn="ctr"/>
            <a:endParaRPr lang="fr-FR" sz="2800" b="1" dirty="0" smtClean="0">
              <a:solidFill>
                <a:schemeClr val="tx1"/>
              </a:solidFill>
            </a:endParaRPr>
          </a:p>
          <a:p>
            <a:pPr algn="just"/>
            <a:endParaRPr lang="fr-FR" sz="2800" b="1" dirty="0" smtClean="0">
              <a:solidFill>
                <a:schemeClr val="tx1"/>
              </a:solidFill>
            </a:endParaRPr>
          </a:p>
          <a:p>
            <a:pPr algn="just"/>
            <a:endParaRPr lang="fr-FR" sz="2800" b="1" dirty="0">
              <a:solidFill>
                <a:schemeClr val="tx1"/>
              </a:solidFill>
            </a:endParaRPr>
          </a:p>
          <a:p>
            <a:pPr algn="just"/>
            <a:endParaRPr lang="fr-FR" sz="2800" b="1" dirty="0" smtClean="0">
              <a:solidFill>
                <a:schemeClr val="tx1"/>
              </a:solidFill>
            </a:endParaRPr>
          </a:p>
          <a:p>
            <a:pPr algn="just"/>
            <a:endParaRPr lang="fr-FR" sz="2800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fr-FR" sz="2800" b="1" dirty="0"/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fr-FR" sz="2800" b="1" dirty="0" smtClean="0"/>
          </a:p>
          <a:p>
            <a:pPr algn="ctr"/>
            <a:endParaRPr lang="fr-FR" sz="2800" b="1" dirty="0"/>
          </a:p>
          <a:p>
            <a:pPr algn="ctr"/>
            <a:endParaRPr lang="fr-FR" sz="2800" b="1" dirty="0" smtClean="0"/>
          </a:p>
          <a:p>
            <a:pPr algn="ctr"/>
            <a:endParaRPr lang="fr-FR" sz="2500" dirty="0" smtClean="0">
              <a:solidFill>
                <a:schemeClr val="tx1"/>
              </a:solidFill>
            </a:endParaRPr>
          </a:p>
          <a:p>
            <a:endParaRPr lang="fr-FR" sz="2500" dirty="0" smtClean="0">
              <a:solidFill>
                <a:schemeClr val="tx1"/>
              </a:solidFill>
            </a:endParaRPr>
          </a:p>
          <a:p>
            <a:endParaRPr lang="fr-FR" sz="2500" dirty="0">
              <a:solidFill>
                <a:schemeClr val="tx1"/>
              </a:solidFill>
            </a:endParaRPr>
          </a:p>
          <a:p>
            <a:endParaRPr lang="fr-FR" sz="2500" dirty="0" smtClean="0">
              <a:solidFill>
                <a:schemeClr val="tx1"/>
              </a:solidFill>
            </a:endParaRPr>
          </a:p>
          <a:p>
            <a:endParaRPr lang="fr-FR" sz="2500" dirty="0" smtClean="0">
              <a:solidFill>
                <a:schemeClr val="tx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771896"/>
            <a:ext cx="9144000" cy="608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892" dirty="0" smtClean="0">
              <a:latin typeface="Trebuchet MS" panose="020B0603020202020204" pitchFamily="34" charset="0"/>
            </a:endParaRPr>
          </a:p>
          <a:p>
            <a:endParaRPr lang="fr-FR" sz="3892" dirty="0" smtClean="0">
              <a:latin typeface="Trebuchet MS" panose="020B0603020202020204" pitchFamily="34" charset="0"/>
            </a:endParaRPr>
          </a:p>
          <a:p>
            <a:endParaRPr lang="fr-FR" dirty="0" smtClean="0">
              <a:latin typeface="Trebuchet MS" panose="020B0603020202020204" pitchFamily="34" charset="0"/>
            </a:endParaRPr>
          </a:p>
          <a:p>
            <a:endParaRPr lang="fr-FR" dirty="0">
              <a:latin typeface="Trebuchet MS" panose="020B0603020202020204" pitchFamily="34" charset="0"/>
            </a:endParaRPr>
          </a:p>
          <a:p>
            <a:endParaRPr lang="fr-FR" dirty="0" smtClean="0">
              <a:latin typeface="Trebuchet MS" panose="020B0603020202020204" pitchFamily="34" charset="0"/>
            </a:endParaRPr>
          </a:p>
          <a:p>
            <a:endParaRPr lang="fr-FR" dirty="0">
              <a:latin typeface="Trebuchet MS" panose="020B0603020202020204" pitchFamily="34" charset="0"/>
            </a:endParaRPr>
          </a:p>
          <a:p>
            <a:endParaRPr lang="fr-FR" dirty="0" smtClean="0">
              <a:latin typeface="Trebuchet MS" panose="020B0603020202020204" pitchFamily="34" charset="0"/>
            </a:endParaRPr>
          </a:p>
          <a:p>
            <a:r>
              <a:rPr lang="fr-FR" dirty="0" smtClean="0">
                <a:latin typeface="Trebuchet MS" panose="020B0603020202020204" pitchFamily="34" charset="0"/>
              </a:rPr>
              <a:t>  </a:t>
            </a:r>
            <a:endParaRPr lang="fr-FR" dirty="0">
              <a:latin typeface="Trebuchet MS" panose="020B0603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79" y="197532"/>
            <a:ext cx="576064" cy="329095"/>
          </a:xfrm>
          <a:prstGeom prst="rect">
            <a:avLst/>
          </a:prstGeom>
        </p:spPr>
      </p:pic>
      <p:pic>
        <p:nvPicPr>
          <p:cNvPr id="14" name="Picture 2" descr="Z:\4-0_CommunGD new\3 COMMUNICATION\11- Logos-Cartes\Logos partenaires financiers\Air france skyteam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3" b="40080"/>
          <a:stretch/>
        </p:blipFill>
        <p:spPr bwMode="auto">
          <a:xfrm>
            <a:off x="2008700" y="574581"/>
            <a:ext cx="1194214" cy="1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909844"/>
              </p:ext>
            </p:extLst>
          </p:nvPr>
        </p:nvGraphicFramePr>
        <p:xfrm>
          <a:off x="5767924" y="157124"/>
          <a:ext cx="12207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Image bitmap" r:id="rId5" imgW="2219635" imgH="1200318" progId="Paint.Picture">
                  <p:embed/>
                </p:oleObj>
              </mc:Choice>
              <mc:Fallback>
                <p:oleObj name="Image bitmap" r:id="rId5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924" y="157124"/>
                        <a:ext cx="1220787" cy="6604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 17" descr="logo ANOPER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1747" y="168561"/>
            <a:ext cx="1337880" cy="69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à coins arrondis 20"/>
          <p:cNvSpPr>
            <a:spLocks/>
          </p:cNvSpPr>
          <p:nvPr/>
        </p:nvSpPr>
        <p:spPr>
          <a:xfrm>
            <a:off x="227014" y="1976687"/>
            <a:ext cx="1403350" cy="842962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79646"/>
            </a:solidFill>
          </a:ln>
        </p:spPr>
        <p:txBody>
          <a:bodyPr anchor="ctr"/>
          <a:lstStyle/>
          <a:p>
            <a:pPr algn="ctr"/>
            <a:r>
              <a:rPr lang="fr-FR" altLang="en-US" b="1" dirty="0">
                <a:solidFill>
                  <a:srgbClr val="632523"/>
                </a:solidFill>
                <a:latin typeface="Calibri" charset="0"/>
              </a:rPr>
              <a:t>LOCAL (village)</a:t>
            </a:r>
          </a:p>
        </p:txBody>
      </p:sp>
      <p:sp>
        <p:nvSpPr>
          <p:cNvPr id="23" name="Rectangle à coins arrondis 22"/>
          <p:cNvSpPr>
            <a:spLocks/>
          </p:cNvSpPr>
          <p:nvPr/>
        </p:nvSpPr>
        <p:spPr>
          <a:xfrm>
            <a:off x="2529037" y="1920101"/>
            <a:ext cx="1736725" cy="985837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79646"/>
            </a:solidFill>
          </a:ln>
        </p:spPr>
        <p:txBody>
          <a:bodyPr anchor="ctr"/>
          <a:lstStyle/>
          <a:p>
            <a:pPr algn="ctr"/>
            <a:r>
              <a:rPr lang="fr-FR" altLang="en-US" b="1" dirty="0">
                <a:solidFill>
                  <a:srgbClr val="632523"/>
                </a:solidFill>
                <a:latin typeface="Calibri" charset="0"/>
              </a:rPr>
              <a:t>CoGes Piste</a:t>
            </a:r>
          </a:p>
        </p:txBody>
      </p:sp>
      <p:sp>
        <p:nvSpPr>
          <p:cNvPr id="25" name="Rectangle à coins arrondis 24"/>
          <p:cNvSpPr>
            <a:spLocks/>
          </p:cNvSpPr>
          <p:nvPr/>
        </p:nvSpPr>
        <p:spPr>
          <a:xfrm>
            <a:off x="5575025" y="1702159"/>
            <a:ext cx="3317455" cy="1186896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79646"/>
            </a:solidFill>
          </a:ln>
        </p:spPr>
        <p:txBody>
          <a:bodyPr anchor="ctr"/>
          <a:lstStyle/>
          <a:p>
            <a:r>
              <a:rPr lang="fr-FR" altLang="en-US" sz="1400" b="1" dirty="0" smtClean="0">
                <a:latin typeface="Calibri" charset="0"/>
              </a:rPr>
              <a:t>Suivi </a:t>
            </a:r>
            <a:r>
              <a:rPr lang="fr-FR" altLang="en-US" sz="1400" b="1" dirty="0" smtClean="0">
                <a:solidFill>
                  <a:srgbClr val="000000"/>
                </a:solidFill>
                <a:latin typeface="Calibri" charset="0"/>
              </a:rPr>
              <a:t>de proximité tronçon </a:t>
            </a:r>
            <a:r>
              <a:rPr lang="fr-FR" altLang="en-US" sz="1400" b="1" dirty="0">
                <a:solidFill>
                  <a:srgbClr val="000000"/>
                </a:solidFill>
                <a:latin typeface="Calibri" charset="0"/>
              </a:rPr>
              <a:t>: constats ,négociation, sensibilisation  </a:t>
            </a:r>
            <a:r>
              <a:rPr lang="fr-FR" altLang="en-US" sz="1400" b="1" dirty="0" smtClean="0">
                <a:solidFill>
                  <a:srgbClr val="000000"/>
                </a:solidFill>
                <a:latin typeface="Calibri" charset="0"/>
              </a:rPr>
              <a:t>puis transmettre  </a:t>
            </a:r>
            <a:r>
              <a:rPr lang="fr-FR" altLang="en-US" sz="1400" b="1" dirty="0">
                <a:solidFill>
                  <a:srgbClr val="000000"/>
                </a:solidFill>
                <a:latin typeface="Calibri" charset="0"/>
              </a:rPr>
              <a:t>difficultés  à la mairie via CA </a:t>
            </a:r>
          </a:p>
        </p:txBody>
      </p:sp>
      <p:sp>
        <p:nvSpPr>
          <p:cNvPr id="27" name="Rectangle à coins arrondis 26"/>
          <p:cNvSpPr>
            <a:spLocks/>
          </p:cNvSpPr>
          <p:nvPr/>
        </p:nvSpPr>
        <p:spPr>
          <a:xfrm>
            <a:off x="284163" y="3719501"/>
            <a:ext cx="1658937" cy="885825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79646"/>
            </a:solidFill>
          </a:ln>
        </p:spPr>
        <p:txBody>
          <a:bodyPr anchor="ctr"/>
          <a:lstStyle/>
          <a:p>
            <a:pPr algn="ctr"/>
            <a:r>
              <a:rPr lang="fr-FR" altLang="en-US" b="1" dirty="0">
                <a:solidFill>
                  <a:srgbClr val="632523"/>
                </a:solidFill>
                <a:latin typeface="Calibri" charset="0"/>
              </a:rPr>
              <a:t>COMMUNAL</a:t>
            </a:r>
          </a:p>
        </p:txBody>
      </p:sp>
      <p:sp>
        <p:nvSpPr>
          <p:cNvPr id="29" name="Rectangle à coins arrondis 28"/>
          <p:cNvSpPr>
            <a:spLocks/>
          </p:cNvSpPr>
          <p:nvPr/>
        </p:nvSpPr>
        <p:spPr>
          <a:xfrm>
            <a:off x="267162" y="6056019"/>
            <a:ext cx="1911350" cy="747712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79646"/>
            </a:solidFill>
          </a:ln>
        </p:spPr>
        <p:txBody>
          <a:bodyPr anchor="ctr"/>
          <a:lstStyle/>
          <a:p>
            <a:pPr algn="ctr"/>
            <a:r>
              <a:rPr lang="fr-FR" altLang="en-US" sz="1600" b="1" dirty="0">
                <a:solidFill>
                  <a:srgbClr val="E46C0A"/>
                </a:solidFill>
                <a:latin typeface="Calibri" charset="0"/>
              </a:rPr>
              <a:t>INTERCOMMUNAL</a:t>
            </a:r>
          </a:p>
        </p:txBody>
      </p:sp>
      <p:sp>
        <p:nvSpPr>
          <p:cNvPr id="30" name="Rectangle à coins arrondis 29"/>
          <p:cNvSpPr>
            <a:spLocks/>
          </p:cNvSpPr>
          <p:nvPr/>
        </p:nvSpPr>
        <p:spPr>
          <a:xfrm>
            <a:off x="3014665" y="6024269"/>
            <a:ext cx="1520823" cy="779462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79646"/>
            </a:solidFill>
          </a:ln>
        </p:spPr>
        <p:txBody>
          <a:bodyPr anchor="ctr"/>
          <a:lstStyle/>
          <a:p>
            <a:pPr algn="ctr"/>
            <a:r>
              <a:rPr lang="fr-FR" altLang="en-US" b="1" dirty="0" smtClean="0">
                <a:solidFill>
                  <a:srgbClr val="E46C0A"/>
                </a:solidFill>
                <a:latin typeface="Calibri" charset="0"/>
              </a:rPr>
              <a:t>GIC</a:t>
            </a:r>
            <a:endParaRPr lang="fr-FR" altLang="en-US" b="1" dirty="0">
              <a:solidFill>
                <a:srgbClr val="E46C0A"/>
              </a:solidFill>
              <a:latin typeface="Calibri" charset="0"/>
            </a:endParaRPr>
          </a:p>
        </p:txBody>
      </p:sp>
      <p:sp>
        <p:nvSpPr>
          <p:cNvPr id="31" name="Rectangle à coins arrondis 30"/>
          <p:cNvSpPr>
            <a:spLocks/>
          </p:cNvSpPr>
          <p:nvPr/>
        </p:nvSpPr>
        <p:spPr>
          <a:xfrm>
            <a:off x="6032501" y="3320359"/>
            <a:ext cx="2997200" cy="2825808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79646"/>
            </a:solidFill>
          </a:ln>
        </p:spPr>
        <p:txBody>
          <a:bodyPr anchor="ctr"/>
          <a:lstStyle/>
          <a:p>
            <a:pPr algn="ctr"/>
            <a:r>
              <a:rPr lang="fr-FR" altLang="en-US" sz="2000" b="1" dirty="0" smtClean="0">
                <a:solidFill>
                  <a:srgbClr val="00B050"/>
                </a:solidFill>
              </a:rPr>
              <a:t>SUPERVISION</a:t>
            </a:r>
          </a:p>
          <a:p>
            <a:pPr algn="ctr"/>
            <a:endParaRPr lang="fr-FR" altLang="en-US" sz="2000" b="1" dirty="0" smtClean="0">
              <a:latin typeface="Calibri" charset="0"/>
            </a:endParaRPr>
          </a:p>
          <a:p>
            <a:pPr algn="ctr"/>
            <a:r>
              <a:rPr lang="fr-FR" altLang="en-US" sz="2000" b="1" dirty="0" smtClean="0">
                <a:latin typeface="Calibri" charset="0"/>
              </a:rPr>
              <a:t>UDOPER ZC</a:t>
            </a:r>
            <a:endParaRPr lang="fr-FR" altLang="en-US" sz="2000" b="1" dirty="0">
              <a:latin typeface="Calibri" charset="0"/>
            </a:endParaRPr>
          </a:p>
          <a:p>
            <a:pPr>
              <a:lnSpc>
                <a:spcPct val="150000"/>
              </a:lnSpc>
            </a:pPr>
            <a:r>
              <a:rPr lang="fr-FR" altLang="en-US" sz="1400" b="1" dirty="0" smtClean="0">
                <a:solidFill>
                  <a:srgbClr val="FF0000"/>
                </a:solidFill>
              </a:rPr>
              <a:t>Appui aux COGES </a:t>
            </a:r>
            <a:r>
              <a:rPr lang="fr-FR" altLang="en-US" sz="1400" b="1" dirty="0" smtClean="0">
                <a:solidFill>
                  <a:srgbClr val="000000"/>
                </a:solidFill>
              </a:rPr>
              <a:t> 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altLang="en-US" sz="1400" b="1" dirty="0" smtClean="0">
                <a:solidFill>
                  <a:srgbClr val="000000"/>
                </a:solidFill>
              </a:rPr>
              <a:t>Mise </a:t>
            </a:r>
            <a:r>
              <a:rPr lang="fr-FR" altLang="en-US" sz="1400" b="1" dirty="0">
                <a:solidFill>
                  <a:srgbClr val="000000"/>
                </a:solidFill>
              </a:rPr>
              <a:t>à disposition </a:t>
            </a:r>
            <a:r>
              <a:rPr lang="fr-FR" altLang="en-US" sz="1400" b="1" dirty="0" smtClean="0">
                <a:solidFill>
                  <a:srgbClr val="000000"/>
                </a:solidFill>
              </a:rPr>
              <a:t>d’outils 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altLang="en-US" sz="1400" b="1" dirty="0" smtClean="0">
                <a:solidFill>
                  <a:srgbClr val="000000"/>
                </a:solidFill>
              </a:rPr>
              <a:t>Amélioration </a:t>
            </a:r>
            <a:r>
              <a:rPr lang="fr-FR" altLang="en-US" sz="1400" b="1" dirty="0">
                <a:solidFill>
                  <a:srgbClr val="000000"/>
                </a:solidFill>
              </a:rPr>
              <a:t>de la gestion des </a:t>
            </a:r>
            <a:r>
              <a:rPr lang="fr-FR" altLang="en-US" sz="1400" b="1" dirty="0" smtClean="0">
                <a:solidFill>
                  <a:srgbClr val="000000"/>
                </a:solidFill>
              </a:rPr>
              <a:t>infrastructures 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altLang="en-US" sz="1400" b="1" dirty="0" smtClean="0">
                <a:solidFill>
                  <a:srgbClr val="000000"/>
                </a:solidFill>
              </a:rPr>
              <a:t>Sensibilisation, renforcement </a:t>
            </a:r>
            <a:r>
              <a:rPr lang="fr-FR" altLang="en-US" sz="1400" b="1" dirty="0">
                <a:solidFill>
                  <a:srgbClr val="000000"/>
                </a:solidFill>
              </a:rPr>
              <a:t>de </a:t>
            </a:r>
            <a:r>
              <a:rPr lang="fr-FR" altLang="en-US" sz="1400" b="1" dirty="0" smtClean="0">
                <a:solidFill>
                  <a:srgbClr val="000000"/>
                </a:solidFill>
              </a:rPr>
              <a:t>capacité , etc.</a:t>
            </a:r>
          </a:p>
        </p:txBody>
      </p:sp>
      <p:sp>
        <p:nvSpPr>
          <p:cNvPr id="32" name="Flèche droite 31"/>
          <p:cNvSpPr>
            <a:spLocks/>
          </p:cNvSpPr>
          <p:nvPr/>
        </p:nvSpPr>
        <p:spPr>
          <a:xfrm>
            <a:off x="4312095" y="2269752"/>
            <a:ext cx="1226417" cy="299263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dist="23000" dir="5400000" algn="t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fr-FR" alt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6" name="Rectangle à coins arrondis 35"/>
          <p:cNvSpPr>
            <a:spLocks/>
          </p:cNvSpPr>
          <p:nvPr/>
        </p:nvSpPr>
        <p:spPr>
          <a:xfrm>
            <a:off x="2615739" y="3783132"/>
            <a:ext cx="2098675" cy="839787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79646"/>
            </a:solidFill>
          </a:ln>
        </p:spPr>
        <p:txBody>
          <a:bodyPr anchor="ctr"/>
          <a:lstStyle/>
          <a:p>
            <a:pPr algn="ctr"/>
            <a:r>
              <a:rPr lang="fr-FR" altLang="en-US" b="1" dirty="0">
                <a:solidFill>
                  <a:srgbClr val="632523"/>
                </a:solidFill>
                <a:latin typeface="Calibri" charset="0"/>
              </a:rPr>
              <a:t>CoGes MAB et </a:t>
            </a:r>
            <a:r>
              <a:rPr lang="fr-FR" altLang="en-US" b="1" dirty="0" smtClean="0">
                <a:solidFill>
                  <a:srgbClr val="632523"/>
                </a:solidFill>
                <a:latin typeface="Calibri" charset="0"/>
              </a:rPr>
              <a:t>QD</a:t>
            </a:r>
            <a:endParaRPr lang="fr-FR" altLang="en-US" b="1" dirty="0">
              <a:solidFill>
                <a:srgbClr val="632523"/>
              </a:solidFill>
              <a:latin typeface="Calibri" charset="0"/>
            </a:endParaRPr>
          </a:p>
        </p:txBody>
      </p:sp>
      <p:sp>
        <p:nvSpPr>
          <p:cNvPr id="37" name="Forme libre 36"/>
          <p:cNvSpPr>
            <a:spLocks/>
          </p:cNvSpPr>
          <p:nvPr/>
        </p:nvSpPr>
        <p:spPr>
          <a:xfrm>
            <a:off x="4535489" y="6154614"/>
            <a:ext cx="2799590" cy="609607"/>
          </a:xfrm>
          <a:custGeom>
            <a:avLst/>
            <a:gdLst>
              <a:gd name="T0" fmla="*/ 0 w 2790825"/>
              <a:gd name="T1" fmla="*/ 601265 h 801687"/>
              <a:gd name="T2" fmla="*/ 2490192 w 2790825"/>
              <a:gd name="T3" fmla="*/ 601265 h 801687"/>
              <a:gd name="T4" fmla="*/ 2490192 w 2790825"/>
              <a:gd name="T5" fmla="*/ 200422 h 801687"/>
              <a:gd name="T6" fmla="*/ 2389982 w 2790825"/>
              <a:gd name="T7" fmla="*/ 200422 h 801687"/>
              <a:gd name="T8" fmla="*/ 2590403 w 2790825"/>
              <a:gd name="T9" fmla="*/ 0 h 801687"/>
              <a:gd name="T10" fmla="*/ 2790825 w 2790825"/>
              <a:gd name="T11" fmla="*/ 200422 h 801687"/>
              <a:gd name="T12" fmla="*/ 2690614 w 2790825"/>
              <a:gd name="T13" fmla="*/ 200422 h 801687"/>
              <a:gd name="T14" fmla="*/ 2690614 w 2790825"/>
              <a:gd name="T15" fmla="*/ 801687 h 801687"/>
              <a:gd name="T16" fmla="*/ 0 w 2790825"/>
              <a:gd name="T17" fmla="*/ 801687 h 801687"/>
              <a:gd name="T18" fmla="*/ 0 w 2790825"/>
              <a:gd name="T19" fmla="*/ 601265 h 8016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90825"/>
              <a:gd name="T31" fmla="*/ 0 h 801687"/>
              <a:gd name="T32" fmla="*/ 2790825 w 2790825"/>
              <a:gd name="T33" fmla="*/ 801687 h 801687"/>
            </a:gdLst>
            <a:ahLst/>
            <a:cxnLst/>
            <a:rect l="T30" t="T31" r="T32" b="T33"/>
            <a:pathLst>
              <a:path w="2790825" h="801687">
                <a:moveTo>
                  <a:pt x="0" y="601265"/>
                </a:moveTo>
                <a:lnTo>
                  <a:pt x="2490192" y="601265"/>
                </a:lnTo>
                <a:lnTo>
                  <a:pt x="2490192" y="200422"/>
                </a:lnTo>
                <a:lnTo>
                  <a:pt x="2389982" y="200422"/>
                </a:lnTo>
                <a:lnTo>
                  <a:pt x="2590403" y="0"/>
                </a:lnTo>
                <a:lnTo>
                  <a:pt x="2790825" y="200422"/>
                </a:lnTo>
                <a:lnTo>
                  <a:pt x="2690614" y="200422"/>
                </a:lnTo>
                <a:lnTo>
                  <a:pt x="2690614" y="801687"/>
                </a:lnTo>
                <a:lnTo>
                  <a:pt x="0" y="801687"/>
                </a:lnTo>
                <a:lnTo>
                  <a:pt x="0" y="60126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385D8A"/>
            </a:solidFill>
          </a:ln>
        </p:spPr>
        <p:txBody>
          <a:bodyPr anchor="ctr"/>
          <a:lstStyle/>
          <a:p>
            <a:pPr algn="ctr"/>
            <a:r>
              <a:rPr lang="fr-FR" altLang="en-US" b="1" dirty="0">
                <a:latin typeface="Calibri" charset="0"/>
              </a:rPr>
              <a:t>Contractualisation</a:t>
            </a:r>
          </a:p>
        </p:txBody>
      </p:sp>
      <p:sp>
        <p:nvSpPr>
          <p:cNvPr id="39" name="Double flèche verticale 38"/>
          <p:cNvSpPr>
            <a:spLocks/>
          </p:cNvSpPr>
          <p:nvPr/>
        </p:nvSpPr>
        <p:spPr>
          <a:xfrm>
            <a:off x="16524" y="1813055"/>
            <a:ext cx="242888" cy="5027612"/>
          </a:xfrm>
          <a:prstGeom prst="upDownArrow">
            <a:avLst>
              <a:gd name="adj1" fmla="val 50000"/>
              <a:gd name="adj2" fmla="val 50023"/>
            </a:avLst>
          </a:prstGeom>
          <a:solidFill>
            <a:srgbClr val="00B050"/>
          </a:solidFill>
          <a:ln w="25400">
            <a:solidFill>
              <a:srgbClr val="385D8A"/>
            </a:solidFill>
          </a:ln>
        </p:spPr>
        <p:txBody>
          <a:bodyPr anchor="ctr"/>
          <a:lstStyle/>
          <a:p>
            <a:pPr algn="ctr"/>
            <a:endParaRPr lang="fr-FR" alt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0" name="Double flèche verticale 39"/>
          <p:cNvSpPr>
            <a:spLocks/>
          </p:cNvSpPr>
          <p:nvPr/>
        </p:nvSpPr>
        <p:spPr>
          <a:xfrm rot="16200000">
            <a:off x="1912674" y="2059078"/>
            <a:ext cx="320675" cy="863600"/>
          </a:xfrm>
          <a:prstGeom prst="upDownArrow">
            <a:avLst>
              <a:gd name="adj1" fmla="val 50000"/>
              <a:gd name="adj2" fmla="val 18564"/>
            </a:avLst>
          </a:prstGeom>
          <a:solidFill>
            <a:srgbClr val="00B050"/>
          </a:solidFill>
          <a:ln w="25400">
            <a:solidFill>
              <a:srgbClr val="385D8A"/>
            </a:solidFill>
          </a:ln>
        </p:spPr>
        <p:txBody>
          <a:bodyPr anchor="ctr"/>
          <a:lstStyle/>
          <a:p>
            <a:pPr algn="ctr"/>
            <a:endParaRPr lang="fr-FR" alt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1" name="Double flèche verticale 40"/>
          <p:cNvSpPr>
            <a:spLocks/>
          </p:cNvSpPr>
          <p:nvPr/>
        </p:nvSpPr>
        <p:spPr>
          <a:xfrm rot="16200000">
            <a:off x="2102076" y="3957680"/>
            <a:ext cx="363537" cy="684215"/>
          </a:xfrm>
          <a:prstGeom prst="upDownArrow">
            <a:avLst>
              <a:gd name="adj1" fmla="val 50000"/>
              <a:gd name="adj2" fmla="val 18532"/>
            </a:avLst>
          </a:prstGeom>
          <a:solidFill>
            <a:srgbClr val="00B050"/>
          </a:solidFill>
          <a:ln w="25400">
            <a:solidFill>
              <a:srgbClr val="385D8A"/>
            </a:solidFill>
          </a:ln>
        </p:spPr>
        <p:txBody>
          <a:bodyPr anchor="ctr"/>
          <a:lstStyle/>
          <a:p>
            <a:pPr algn="ctr"/>
            <a:endParaRPr lang="fr-FR" alt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2" name="Double flèche verticale 41"/>
          <p:cNvSpPr>
            <a:spLocks/>
          </p:cNvSpPr>
          <p:nvPr/>
        </p:nvSpPr>
        <p:spPr>
          <a:xfrm rot="16200000">
            <a:off x="2433614" y="6024562"/>
            <a:ext cx="320675" cy="863600"/>
          </a:xfrm>
          <a:prstGeom prst="upDownArrow">
            <a:avLst>
              <a:gd name="adj1" fmla="val 50000"/>
              <a:gd name="adj2" fmla="val 18564"/>
            </a:avLst>
          </a:prstGeom>
          <a:solidFill>
            <a:srgbClr val="00B050"/>
          </a:solidFill>
          <a:ln w="25400">
            <a:solidFill>
              <a:srgbClr val="385D8A"/>
            </a:solidFill>
          </a:ln>
        </p:spPr>
        <p:txBody>
          <a:bodyPr anchor="ctr"/>
          <a:lstStyle/>
          <a:p>
            <a:pPr algn="ctr"/>
            <a:endParaRPr lang="fr-FR" alt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6" name="Double flèche horizontale 45"/>
          <p:cNvSpPr>
            <a:spLocks/>
          </p:cNvSpPr>
          <p:nvPr/>
        </p:nvSpPr>
        <p:spPr>
          <a:xfrm rot="2368237" flipV="1">
            <a:off x="4061613" y="3298621"/>
            <a:ext cx="2220984" cy="138783"/>
          </a:xfrm>
          <a:prstGeom prst="leftRightArrow">
            <a:avLst>
              <a:gd name="adj1" fmla="val 50000"/>
              <a:gd name="adj2" fmla="val 49975"/>
            </a:avLst>
          </a:prstGeom>
          <a:solidFill>
            <a:srgbClr val="00B050"/>
          </a:solidFill>
          <a:ln w="25400">
            <a:solidFill>
              <a:srgbClr val="385D8A"/>
            </a:solidFill>
          </a:ln>
        </p:spPr>
        <p:txBody>
          <a:bodyPr anchor="ctr"/>
          <a:lstStyle/>
          <a:p>
            <a:pPr algn="ctr"/>
            <a:endParaRPr lang="fr-FR" alt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7" name="Double flèche horizontale 46"/>
          <p:cNvSpPr>
            <a:spLocks/>
          </p:cNvSpPr>
          <p:nvPr/>
        </p:nvSpPr>
        <p:spPr>
          <a:xfrm>
            <a:off x="4700443" y="4236719"/>
            <a:ext cx="1322209" cy="239236"/>
          </a:xfrm>
          <a:prstGeom prst="leftRightArrow">
            <a:avLst>
              <a:gd name="adj1" fmla="val 50000"/>
              <a:gd name="adj2" fmla="val 49975"/>
            </a:avLst>
          </a:prstGeom>
          <a:solidFill>
            <a:srgbClr val="00B050"/>
          </a:solidFill>
          <a:ln w="25400">
            <a:solidFill>
              <a:srgbClr val="385D8A"/>
            </a:solidFill>
          </a:ln>
        </p:spPr>
        <p:txBody>
          <a:bodyPr anchor="ctr"/>
          <a:lstStyle/>
          <a:p>
            <a:pPr algn="ctr"/>
            <a:endParaRPr lang="fr-FR" alt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8" name="Double flèche horizontale 47"/>
          <p:cNvSpPr>
            <a:spLocks/>
          </p:cNvSpPr>
          <p:nvPr/>
        </p:nvSpPr>
        <p:spPr>
          <a:xfrm rot="9369323" flipV="1">
            <a:off x="3945603" y="5490115"/>
            <a:ext cx="2220984" cy="136997"/>
          </a:xfrm>
          <a:prstGeom prst="leftRightArrow">
            <a:avLst>
              <a:gd name="adj1" fmla="val 50000"/>
              <a:gd name="adj2" fmla="val 49975"/>
            </a:avLst>
          </a:prstGeom>
          <a:solidFill>
            <a:srgbClr val="00B050"/>
          </a:solidFill>
          <a:ln w="25400">
            <a:solidFill>
              <a:srgbClr val="385D8A"/>
            </a:solidFill>
          </a:ln>
        </p:spPr>
        <p:txBody>
          <a:bodyPr anchor="ctr"/>
          <a:lstStyle/>
          <a:p>
            <a:pPr algn="ctr"/>
            <a:endParaRPr lang="fr-FR" alt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7419701" y="2910605"/>
            <a:ext cx="222799" cy="38397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Double flèche horizontale 33"/>
          <p:cNvSpPr>
            <a:spLocks/>
          </p:cNvSpPr>
          <p:nvPr/>
        </p:nvSpPr>
        <p:spPr>
          <a:xfrm rot="5400000" flipV="1">
            <a:off x="3211805" y="3236307"/>
            <a:ext cx="898477" cy="237737"/>
          </a:xfrm>
          <a:prstGeom prst="leftRightArrow">
            <a:avLst>
              <a:gd name="adj1" fmla="val 50000"/>
              <a:gd name="adj2" fmla="val 49975"/>
            </a:avLst>
          </a:prstGeom>
          <a:solidFill>
            <a:srgbClr val="00B050"/>
          </a:solidFill>
          <a:ln w="25400">
            <a:solidFill>
              <a:srgbClr val="385D8A"/>
            </a:solidFill>
          </a:ln>
        </p:spPr>
        <p:txBody>
          <a:bodyPr anchor="ctr"/>
          <a:lstStyle/>
          <a:p>
            <a:pPr algn="ctr"/>
            <a:endParaRPr lang="fr-FR" alt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3140968"/>
            <a:ext cx="698367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SDE</a:t>
            </a:r>
            <a:endParaRPr lang="fr-FR" b="1" dirty="0"/>
          </a:p>
        </p:txBody>
      </p:sp>
      <p:pic>
        <p:nvPicPr>
          <p:cNvPr id="33" name="Image 32" descr="Logo U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59" y="125486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34" descr="E:\PROJETS\6. PARSAO\Logo_AFD_2016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98" y="125486"/>
            <a:ext cx="1464945" cy="73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3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499713"/>
            <a:ext cx="9144000" cy="53582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2 – Fonctionnement du dispositif technique </a:t>
            </a:r>
          </a:p>
          <a:p>
            <a:endParaRPr lang="fr-FR" sz="2400" b="1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fr-FR" sz="2400" dirty="0"/>
              <a:t>Réunion de suivi tous les 06 mois avec les responsables de l’UDOPER, les Maires et techniciens du GIC.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fr-FR" sz="2400" dirty="0"/>
              <a:t>Financement du dispositif              prélèvement sur les taxes issues des infrastructures marchandes à </a:t>
            </a:r>
            <a:r>
              <a:rPr lang="fr-FR" sz="2400" dirty="0" smtClean="0"/>
              <a:t>bétail</a:t>
            </a:r>
          </a:p>
          <a:p>
            <a:pPr algn="just"/>
            <a:endParaRPr lang="fr-FR" sz="2400" dirty="0"/>
          </a:p>
          <a:p>
            <a:pPr algn="just"/>
            <a:endParaRPr lang="fr-FR" sz="2400" dirty="0" smtClean="0"/>
          </a:p>
          <a:p>
            <a:pPr algn="just"/>
            <a:endParaRPr lang="fr-FR" sz="2400" dirty="0"/>
          </a:p>
          <a:p>
            <a:pPr algn="just"/>
            <a:endParaRPr lang="fr-FR" sz="2400" dirty="0" smtClean="0"/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80" y="396925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34" y="267370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314346"/>
              </p:ext>
            </p:extLst>
          </p:nvPr>
        </p:nvGraphicFramePr>
        <p:xfrm>
          <a:off x="3519327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327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995" y="306914"/>
            <a:ext cx="1260324" cy="720000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3923928" y="3573016"/>
            <a:ext cx="936104" cy="4320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5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57157"/>
            <a:ext cx="9180512" cy="61092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chemeClr val="tx1"/>
                </a:solidFill>
              </a:rPr>
              <a:t>Coût du dispositif de suivi</a:t>
            </a:r>
            <a:r>
              <a:rPr lang="fr-F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 an</a:t>
            </a:r>
            <a:endParaRPr lang="fr-FR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732 </a:t>
            </a:r>
            <a:r>
              <a:rPr lang="fr-F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Km de </a:t>
            </a: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piste identifiée à l’échelle intercommunale</a:t>
            </a:r>
            <a:endParaRPr lang="fr-F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49 comités de </a:t>
            </a:r>
            <a:r>
              <a:rPr lang="fr-F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suivi </a:t>
            </a: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seront mis </a:t>
            </a:r>
            <a:r>
              <a:rPr lang="fr-F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place à chaque 15 km</a:t>
            </a:r>
            <a:endParaRPr lang="fr-F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07 marchés </a:t>
            </a:r>
            <a:r>
              <a:rPr lang="fr-F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à bétail et 01 </a:t>
            </a: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quai de débarquement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sz="3200" b="1" dirty="0" smtClean="0">
              <a:solidFill>
                <a:schemeClr val="tx1"/>
              </a:solidFill>
            </a:endParaRPr>
          </a:p>
          <a:p>
            <a:pPr algn="ctr"/>
            <a:endParaRPr lang="fr-FR" sz="3200" b="1" dirty="0" smtClean="0">
              <a:solidFill>
                <a:schemeClr val="tx1"/>
              </a:solidFill>
            </a:endParaRPr>
          </a:p>
          <a:p>
            <a:pPr algn="ctr"/>
            <a:endParaRPr lang="fr-FR" sz="3200" b="1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fr-FR" sz="2800" b="1" dirty="0" smtClean="0"/>
          </a:p>
          <a:p>
            <a:pPr algn="ctr"/>
            <a:endParaRPr lang="fr-FR" sz="2800" b="1" dirty="0"/>
          </a:p>
          <a:p>
            <a:pPr algn="ctr"/>
            <a:endParaRPr lang="fr-FR" sz="2800" b="1" dirty="0" smtClean="0"/>
          </a:p>
          <a:p>
            <a:pPr algn="ctr"/>
            <a:endParaRPr lang="fr-FR" sz="2500" dirty="0" smtClean="0">
              <a:solidFill>
                <a:schemeClr val="tx1"/>
              </a:solidFill>
            </a:endParaRPr>
          </a:p>
          <a:p>
            <a:endParaRPr lang="fr-FR" sz="2500" dirty="0" smtClean="0">
              <a:solidFill>
                <a:schemeClr val="tx1"/>
              </a:solidFill>
            </a:endParaRPr>
          </a:p>
          <a:p>
            <a:endParaRPr lang="fr-FR" sz="2500" dirty="0">
              <a:solidFill>
                <a:schemeClr val="tx1"/>
              </a:solidFill>
            </a:endParaRPr>
          </a:p>
          <a:p>
            <a:endParaRPr lang="fr-FR" sz="2500" dirty="0" smtClean="0">
              <a:solidFill>
                <a:schemeClr val="tx1"/>
              </a:solidFill>
            </a:endParaRPr>
          </a:p>
          <a:p>
            <a:endParaRPr lang="fr-FR" sz="2500" dirty="0" smtClean="0">
              <a:solidFill>
                <a:schemeClr val="tx1"/>
              </a:solidFill>
            </a:endParaRPr>
          </a:p>
        </p:txBody>
      </p:sp>
      <p:sp>
        <p:nvSpPr>
          <p:cNvPr id="6" name="Parallélogramme 5"/>
          <p:cNvSpPr/>
          <p:nvPr/>
        </p:nvSpPr>
        <p:spPr>
          <a:xfrm>
            <a:off x="-207566" y="-494"/>
            <a:ext cx="5832648" cy="764704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771896"/>
            <a:ext cx="9144000" cy="608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892" dirty="0" smtClean="0">
              <a:latin typeface="Trebuchet MS" panose="020B0603020202020204" pitchFamily="34" charset="0"/>
            </a:endParaRPr>
          </a:p>
          <a:p>
            <a:endParaRPr lang="fr-FR" sz="3892" dirty="0" smtClean="0">
              <a:latin typeface="Trebuchet MS" panose="020B0603020202020204" pitchFamily="34" charset="0"/>
            </a:endParaRPr>
          </a:p>
          <a:p>
            <a:endParaRPr lang="fr-FR" dirty="0" smtClean="0">
              <a:latin typeface="Trebuchet MS" panose="020B0603020202020204" pitchFamily="34" charset="0"/>
            </a:endParaRPr>
          </a:p>
          <a:p>
            <a:endParaRPr lang="fr-FR" dirty="0">
              <a:latin typeface="Trebuchet MS" panose="020B0603020202020204" pitchFamily="34" charset="0"/>
            </a:endParaRPr>
          </a:p>
          <a:p>
            <a:endParaRPr lang="fr-FR" dirty="0" smtClean="0">
              <a:latin typeface="Trebuchet MS" panose="020B0603020202020204" pitchFamily="34" charset="0"/>
            </a:endParaRPr>
          </a:p>
          <a:p>
            <a:endParaRPr lang="fr-FR" dirty="0">
              <a:latin typeface="Trebuchet MS" panose="020B0603020202020204" pitchFamily="34" charset="0"/>
            </a:endParaRPr>
          </a:p>
          <a:p>
            <a:endParaRPr lang="fr-FR" dirty="0" smtClean="0">
              <a:latin typeface="Trebuchet MS" panose="020B0603020202020204" pitchFamily="34" charset="0"/>
            </a:endParaRPr>
          </a:p>
          <a:p>
            <a:r>
              <a:rPr lang="fr-FR" dirty="0" smtClean="0">
                <a:latin typeface="Trebuchet MS" panose="020B0603020202020204" pitchFamily="34" charset="0"/>
              </a:rPr>
              <a:t>  </a:t>
            </a:r>
            <a:endParaRPr lang="fr-FR" dirty="0">
              <a:latin typeface="Trebuchet MS" panose="020B0603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92" y="153857"/>
            <a:ext cx="576064" cy="329095"/>
          </a:xfrm>
          <a:prstGeom prst="rect">
            <a:avLst/>
          </a:prstGeom>
        </p:spPr>
      </p:pic>
      <p:pic>
        <p:nvPicPr>
          <p:cNvPr id="14" name="Picture 2" descr="Z:\4-0_CommunGD new\3 COMMUNICATION\11- Logos-Cartes\Logos partenaires financiers\Air france skyteam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3" b="40080"/>
          <a:stretch/>
        </p:blipFill>
        <p:spPr bwMode="auto">
          <a:xfrm>
            <a:off x="1907704" y="515507"/>
            <a:ext cx="1194214" cy="1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319767"/>
              </p:ext>
            </p:extLst>
          </p:nvPr>
        </p:nvGraphicFramePr>
        <p:xfrm>
          <a:off x="5190403" y="81379"/>
          <a:ext cx="12207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Image bitmap" r:id="rId6" imgW="2219635" imgH="1200318" progId="Paint.Picture">
                  <p:embed/>
                </p:oleObj>
              </mc:Choice>
              <mc:Fallback>
                <p:oleObj name="Image bitmap" r:id="rId6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0403" y="81379"/>
                        <a:ext cx="1220787" cy="6604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 17" descr="logo ANOPER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53347" y="62775"/>
            <a:ext cx="1337880" cy="69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3284984"/>
          <a:ext cx="77048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280831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Désignations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Frais</a:t>
                      </a:r>
                      <a:r>
                        <a:rPr lang="fr-FR" baseline="0" dirty="0" smtClean="0"/>
                        <a:t> de suivi </a:t>
                      </a:r>
                      <a:r>
                        <a:rPr lang="fr-FR" dirty="0" smtClean="0"/>
                        <a:t>en CFA/an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Nombre de sortie/an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Nombre de km</a:t>
                      </a:r>
                      <a:r>
                        <a:rPr lang="fr-FR" baseline="0" dirty="0" smtClean="0"/>
                        <a:t> suivi/COGES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Nombre de personne/COGES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Nombre total de COGES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Coût d’une sortie/COGES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5 </a:t>
                      </a:r>
                      <a:r>
                        <a:rPr lang="fr-FR" dirty="0" smtClean="0"/>
                        <a:t>000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Coût</a:t>
                      </a:r>
                      <a:r>
                        <a:rPr lang="fr-FR" b="1" baseline="0" dirty="0" smtClean="0"/>
                        <a:t> de s</a:t>
                      </a:r>
                      <a:r>
                        <a:rPr lang="fr-FR" b="1" dirty="0" smtClean="0"/>
                        <a:t>uivi des</a:t>
                      </a:r>
                      <a:r>
                        <a:rPr lang="fr-FR" b="1" baseline="0" dirty="0" smtClean="0"/>
                        <a:t> 732 km/an</a:t>
                      </a:r>
                      <a:endParaRPr lang="fr-F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2 450 000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Coût</a:t>
                      </a:r>
                      <a:r>
                        <a:rPr lang="fr-FR" b="1" baseline="0" dirty="0" smtClean="0"/>
                        <a:t> de suivi/km</a:t>
                      </a:r>
                      <a:endParaRPr lang="fr-F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3 347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Image 14" descr="Logo U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2" y="37787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E:\PROJETS\6. PARSAO\Logo_AFD_2016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52" y="7104"/>
            <a:ext cx="1464945" cy="73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9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25024"/>
            <a:ext cx="9180512" cy="60413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Coût de la </a:t>
            </a:r>
            <a:r>
              <a:rPr lang="fr-FR" sz="3200" b="1" dirty="0" smtClean="0">
                <a:solidFill>
                  <a:schemeClr val="tx1"/>
                </a:solidFill>
              </a:rPr>
              <a:t>supervision an </a:t>
            </a:r>
            <a:endParaRPr lang="fr-FR" sz="3200" b="1" dirty="0" smtClean="0">
              <a:solidFill>
                <a:schemeClr val="tx1"/>
              </a:solidFill>
            </a:endParaRPr>
          </a:p>
          <a:p>
            <a:pPr algn="ctr"/>
            <a:endParaRPr lang="fr-FR" sz="3200" b="1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fr-FR" sz="2800" b="1" dirty="0" smtClean="0"/>
          </a:p>
          <a:p>
            <a:pPr algn="ctr"/>
            <a:endParaRPr lang="fr-FR" sz="2800" b="1" dirty="0"/>
          </a:p>
          <a:p>
            <a:pPr algn="ctr"/>
            <a:endParaRPr lang="fr-FR" sz="2800" b="1" dirty="0" smtClean="0"/>
          </a:p>
          <a:p>
            <a:pPr algn="ctr"/>
            <a:endParaRPr lang="fr-FR" sz="2500" dirty="0" smtClean="0">
              <a:solidFill>
                <a:schemeClr val="tx1"/>
              </a:solidFill>
            </a:endParaRPr>
          </a:p>
          <a:p>
            <a:endParaRPr lang="fr-FR" sz="2500" dirty="0" smtClean="0">
              <a:solidFill>
                <a:schemeClr val="tx1"/>
              </a:solidFill>
            </a:endParaRPr>
          </a:p>
          <a:p>
            <a:endParaRPr lang="fr-FR" sz="2500" dirty="0">
              <a:solidFill>
                <a:schemeClr val="tx1"/>
              </a:solidFill>
            </a:endParaRPr>
          </a:p>
          <a:p>
            <a:endParaRPr lang="fr-FR" sz="2500" dirty="0" smtClean="0">
              <a:solidFill>
                <a:schemeClr val="tx1"/>
              </a:solidFill>
            </a:endParaRPr>
          </a:p>
          <a:p>
            <a:endParaRPr lang="fr-FR" sz="2500" dirty="0" smtClean="0">
              <a:solidFill>
                <a:schemeClr val="tx1"/>
              </a:solidFill>
            </a:endParaRPr>
          </a:p>
        </p:txBody>
      </p:sp>
      <p:sp>
        <p:nvSpPr>
          <p:cNvPr id="6" name="Parallélogramme 5"/>
          <p:cNvSpPr/>
          <p:nvPr/>
        </p:nvSpPr>
        <p:spPr>
          <a:xfrm>
            <a:off x="-207566" y="-494"/>
            <a:ext cx="5832648" cy="764704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771896"/>
            <a:ext cx="9144000" cy="608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892" dirty="0" smtClean="0">
              <a:latin typeface="Trebuchet MS" panose="020B0603020202020204" pitchFamily="34" charset="0"/>
            </a:endParaRPr>
          </a:p>
          <a:p>
            <a:endParaRPr lang="fr-FR" sz="3892" dirty="0" smtClean="0">
              <a:latin typeface="Trebuchet MS" panose="020B0603020202020204" pitchFamily="34" charset="0"/>
            </a:endParaRPr>
          </a:p>
          <a:p>
            <a:endParaRPr lang="fr-FR" dirty="0" smtClean="0">
              <a:latin typeface="Trebuchet MS" panose="020B0603020202020204" pitchFamily="34" charset="0"/>
            </a:endParaRPr>
          </a:p>
          <a:p>
            <a:endParaRPr lang="fr-FR" dirty="0">
              <a:latin typeface="Trebuchet MS" panose="020B0603020202020204" pitchFamily="34" charset="0"/>
            </a:endParaRPr>
          </a:p>
          <a:p>
            <a:endParaRPr lang="fr-FR" dirty="0" smtClean="0">
              <a:latin typeface="Trebuchet MS" panose="020B0603020202020204" pitchFamily="34" charset="0"/>
            </a:endParaRPr>
          </a:p>
          <a:p>
            <a:endParaRPr lang="fr-FR" dirty="0">
              <a:latin typeface="Trebuchet MS" panose="020B0603020202020204" pitchFamily="34" charset="0"/>
            </a:endParaRPr>
          </a:p>
          <a:p>
            <a:endParaRPr lang="fr-FR" dirty="0" smtClean="0">
              <a:latin typeface="Trebuchet MS" panose="020B0603020202020204" pitchFamily="34" charset="0"/>
            </a:endParaRPr>
          </a:p>
          <a:p>
            <a:r>
              <a:rPr lang="fr-FR" dirty="0" smtClean="0">
                <a:latin typeface="Trebuchet MS" panose="020B0603020202020204" pitchFamily="34" charset="0"/>
              </a:rPr>
              <a:t>  </a:t>
            </a:r>
            <a:endParaRPr lang="fr-FR" dirty="0">
              <a:latin typeface="Trebuchet MS" panose="020B0603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110217"/>
              </p:ext>
            </p:extLst>
          </p:nvPr>
        </p:nvGraphicFramePr>
        <p:xfrm>
          <a:off x="5326836" y="60815"/>
          <a:ext cx="12207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Image bitmap" r:id="rId4" imgW="2219635" imgH="1200318" progId="Paint.Picture">
                  <p:embed/>
                </p:oleObj>
              </mc:Choice>
              <mc:Fallback>
                <p:oleObj name="Image bitmap" r:id="rId4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836" y="60815"/>
                        <a:ext cx="1220787" cy="6604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 1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6162" y="34150"/>
            <a:ext cx="1337880" cy="69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963098"/>
              </p:ext>
            </p:extLst>
          </p:nvPr>
        </p:nvGraphicFramePr>
        <p:xfrm>
          <a:off x="701824" y="2458653"/>
          <a:ext cx="7776864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512168"/>
                <a:gridCol w="1440160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Désignations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Quantités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Prix unitaires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Montants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Salaire </a:t>
                      </a:r>
                      <a:r>
                        <a:rPr lang="fr-FR" b="1" dirty="0" smtClean="0"/>
                        <a:t>de deux Superviseurs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dirty="0" smtClean="0"/>
                        <a:t>(50</a:t>
                      </a:r>
                      <a:r>
                        <a:rPr lang="fr-FR" dirty="0" smtClean="0"/>
                        <a:t>%) Supervision des pistes + marchés et quai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 x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100 </a:t>
                      </a:r>
                      <a:r>
                        <a:rPr lang="fr-FR" dirty="0" smtClean="0"/>
                        <a:t>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2400 </a:t>
                      </a:r>
                      <a:r>
                        <a:rPr lang="fr-FR" baseline="0" dirty="0" smtClean="0"/>
                        <a:t>000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b="1" dirty="0" smtClean="0"/>
                        <a:t>Fonctionnement</a:t>
                      </a:r>
                      <a:r>
                        <a:rPr lang="fr-FR" dirty="0" smtClean="0"/>
                        <a:t> (pris en charge, carburation</a:t>
                      </a:r>
                      <a:r>
                        <a:rPr lang="fr-FR" baseline="0" dirty="0" smtClean="0"/>
                        <a:t> et </a:t>
                      </a:r>
                      <a:r>
                        <a:rPr lang="fr-FR" dirty="0" smtClean="0"/>
                        <a:t>entretient moto)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 x 2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30 </a:t>
                      </a:r>
                      <a:r>
                        <a:rPr lang="fr-FR" baseline="0" dirty="0" smtClean="0"/>
                        <a:t>000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720 </a:t>
                      </a:r>
                      <a:r>
                        <a:rPr lang="fr-FR" baseline="0" dirty="0" smtClean="0"/>
                        <a:t>000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dirty="0" smtClean="0"/>
                        <a:t>Nombre de supervision/an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TOTAL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3 120 </a:t>
                      </a:r>
                      <a:r>
                        <a:rPr lang="fr-FR" b="1" dirty="0" smtClean="0"/>
                        <a:t>000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Image 14" descr="Logo U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66" y="-2985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E:\PROJETS\6. PARSAO\Logo_AFD_2016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05" y="-13480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459" y="21627"/>
            <a:ext cx="126032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27411"/>
            <a:ext cx="9180512" cy="60390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Coût du suivi et de la supervision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fr-FR" sz="2800" b="1" dirty="0" smtClean="0"/>
          </a:p>
          <a:p>
            <a:pPr algn="ctr"/>
            <a:endParaRPr lang="fr-FR" sz="2800" b="1" dirty="0"/>
          </a:p>
          <a:p>
            <a:pPr algn="ctr"/>
            <a:endParaRPr lang="fr-FR" sz="2800" b="1" dirty="0" smtClean="0"/>
          </a:p>
          <a:p>
            <a:pPr algn="ctr"/>
            <a:endParaRPr lang="fr-FR" sz="2500" dirty="0" smtClean="0">
              <a:solidFill>
                <a:schemeClr val="tx1"/>
              </a:solidFill>
            </a:endParaRPr>
          </a:p>
          <a:p>
            <a:endParaRPr lang="fr-FR" sz="2500" dirty="0" smtClean="0">
              <a:solidFill>
                <a:schemeClr val="tx1"/>
              </a:solidFill>
            </a:endParaRPr>
          </a:p>
          <a:p>
            <a:endParaRPr lang="fr-FR" sz="2500" dirty="0">
              <a:solidFill>
                <a:schemeClr val="tx1"/>
              </a:solidFill>
            </a:endParaRPr>
          </a:p>
          <a:p>
            <a:endParaRPr lang="fr-FR" sz="2500" dirty="0" smtClean="0">
              <a:solidFill>
                <a:schemeClr val="tx1"/>
              </a:solidFill>
            </a:endParaRPr>
          </a:p>
          <a:p>
            <a:endParaRPr lang="fr-FR" sz="2500" dirty="0" smtClean="0">
              <a:solidFill>
                <a:schemeClr val="tx1"/>
              </a:solidFill>
            </a:endParaRPr>
          </a:p>
        </p:txBody>
      </p:sp>
      <p:sp>
        <p:nvSpPr>
          <p:cNvPr id="6" name="Parallélogramme 5"/>
          <p:cNvSpPr/>
          <p:nvPr/>
        </p:nvSpPr>
        <p:spPr>
          <a:xfrm>
            <a:off x="-207566" y="-494"/>
            <a:ext cx="5832648" cy="764704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51261" y="48295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chemeClr val="bg1"/>
                </a:solidFill>
              </a:rPr>
              <a:t>D</a:t>
            </a:r>
            <a:r>
              <a:rPr lang="fr-FR" sz="1400" b="1" i="1" dirty="0" smtClean="0">
                <a:solidFill>
                  <a:schemeClr val="bg1"/>
                </a:solidFill>
              </a:rPr>
              <a:t>ispositif </a:t>
            </a:r>
            <a:r>
              <a:rPr lang="fr-FR" sz="1400" b="1" i="1" dirty="0">
                <a:solidFill>
                  <a:schemeClr val="bg1"/>
                </a:solidFill>
              </a:rPr>
              <a:t>d’ancrage institutionnel  département des Collines</a:t>
            </a:r>
            <a:endParaRPr lang="fr-F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771896"/>
            <a:ext cx="9144000" cy="608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892" dirty="0" smtClean="0">
              <a:latin typeface="Trebuchet MS" panose="020B0603020202020204" pitchFamily="34" charset="0"/>
            </a:endParaRPr>
          </a:p>
          <a:p>
            <a:endParaRPr lang="fr-FR" sz="3892" dirty="0" smtClean="0">
              <a:latin typeface="Trebuchet MS" panose="020B0603020202020204" pitchFamily="34" charset="0"/>
            </a:endParaRPr>
          </a:p>
          <a:p>
            <a:endParaRPr lang="fr-FR" dirty="0" smtClean="0">
              <a:latin typeface="Trebuchet MS" panose="020B0603020202020204" pitchFamily="34" charset="0"/>
            </a:endParaRPr>
          </a:p>
          <a:p>
            <a:endParaRPr lang="fr-FR" dirty="0">
              <a:latin typeface="Trebuchet MS" panose="020B0603020202020204" pitchFamily="34" charset="0"/>
            </a:endParaRPr>
          </a:p>
          <a:p>
            <a:endParaRPr lang="fr-FR" dirty="0" smtClean="0">
              <a:latin typeface="Trebuchet MS" panose="020B0603020202020204" pitchFamily="34" charset="0"/>
            </a:endParaRPr>
          </a:p>
          <a:p>
            <a:endParaRPr lang="fr-FR" dirty="0">
              <a:latin typeface="Trebuchet MS" panose="020B0603020202020204" pitchFamily="34" charset="0"/>
            </a:endParaRPr>
          </a:p>
          <a:p>
            <a:endParaRPr lang="fr-FR" dirty="0" smtClean="0">
              <a:latin typeface="Trebuchet MS" panose="020B0603020202020204" pitchFamily="34" charset="0"/>
            </a:endParaRPr>
          </a:p>
          <a:p>
            <a:r>
              <a:rPr lang="fr-FR" dirty="0" smtClean="0">
                <a:latin typeface="Trebuchet MS" panose="020B0603020202020204" pitchFamily="34" charset="0"/>
              </a:rPr>
              <a:t>  </a:t>
            </a:r>
            <a:endParaRPr lang="fr-FR" dirty="0">
              <a:latin typeface="Trebuchet MS" panose="020B0603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639081"/>
              </p:ext>
            </p:extLst>
          </p:nvPr>
        </p:nvGraphicFramePr>
        <p:xfrm>
          <a:off x="5571616" y="48295"/>
          <a:ext cx="12207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Image bitmap" r:id="rId4" imgW="2219635" imgH="1200318" progId="Paint.Picture">
                  <p:embed/>
                </p:oleObj>
              </mc:Choice>
              <mc:Fallback>
                <p:oleObj name="Image bitmap" r:id="rId4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616" y="48295"/>
                        <a:ext cx="1220787" cy="6604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 1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178" y="48295"/>
            <a:ext cx="1337880" cy="69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350975"/>
              </p:ext>
            </p:extLst>
          </p:nvPr>
        </p:nvGraphicFramePr>
        <p:xfrm>
          <a:off x="1226789" y="2996952"/>
          <a:ext cx="6264696" cy="228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2664296"/>
              </a:tblGrid>
              <a:tr h="331682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Désignations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Montants en F CFA</a:t>
                      </a:r>
                      <a:endParaRPr lang="fr-FR" sz="2400" dirty="0"/>
                    </a:p>
                  </a:txBody>
                  <a:tcPr/>
                </a:tc>
              </a:tr>
              <a:tr h="498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Coût</a:t>
                      </a:r>
                      <a:r>
                        <a:rPr lang="fr-FR" sz="2400" b="1" baseline="0" dirty="0" smtClean="0"/>
                        <a:t> suivi</a:t>
                      </a:r>
                      <a:endParaRPr lang="fr-F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2 450 000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2400" b="1" dirty="0" smtClean="0"/>
                        <a:t>Coût</a:t>
                      </a:r>
                      <a:r>
                        <a:rPr lang="fr-FR" sz="2400" b="1" baseline="0" dirty="0" smtClean="0"/>
                        <a:t> supervision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3 120 </a:t>
                      </a:r>
                      <a:r>
                        <a:rPr lang="fr-FR" sz="2400" b="1" dirty="0" smtClean="0"/>
                        <a:t>000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TOTAL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5 570 </a:t>
                      </a:r>
                      <a:r>
                        <a:rPr lang="fr-FR" sz="2400" b="1" dirty="0" smtClean="0"/>
                        <a:t>000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Image 14" descr="Logo U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6" y="-8916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E:\PROJETS\6. PARSAO\Logo_AFD_2016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523" y="-891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186" y="21468"/>
            <a:ext cx="126032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851540"/>
            <a:ext cx="9144000" cy="60148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 smtClean="0">
              <a:solidFill>
                <a:schemeClr val="tx1"/>
              </a:solidFill>
            </a:endParaRPr>
          </a:p>
          <a:p>
            <a:pPr algn="ctr"/>
            <a:endParaRPr lang="fr-FR" sz="32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Recettes potentielles percevables par les mairies à l’échelle départementale</a:t>
            </a:r>
          </a:p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algn="ctr"/>
            <a:endParaRPr lang="fr-FR" sz="3200" b="1" dirty="0" smtClean="0">
              <a:solidFill>
                <a:schemeClr val="tx1"/>
              </a:solidFill>
            </a:endParaRPr>
          </a:p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algn="ctr"/>
            <a:endParaRPr lang="fr-FR" sz="3200" b="1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fr-FR" sz="2800" b="1" dirty="0" smtClean="0"/>
          </a:p>
          <a:p>
            <a:pPr algn="ctr"/>
            <a:endParaRPr lang="fr-FR" sz="2800" b="1" dirty="0"/>
          </a:p>
          <a:p>
            <a:pPr algn="ctr"/>
            <a:endParaRPr lang="fr-FR" sz="2800" b="1" dirty="0" smtClean="0"/>
          </a:p>
          <a:p>
            <a:r>
              <a:rPr lang="fr-FR" sz="2800" b="1" dirty="0" smtClean="0">
                <a:solidFill>
                  <a:schemeClr val="tx1"/>
                </a:solidFill>
              </a:rPr>
              <a:t>Recettes potentielles                   </a:t>
            </a:r>
            <a:r>
              <a:rPr lang="fr-FR" sz="2800" b="1" dirty="0" smtClean="0">
                <a:solidFill>
                  <a:schemeClr val="tx1"/>
                </a:solidFill>
              </a:rPr>
              <a:t>53 852 </a:t>
            </a:r>
            <a:r>
              <a:rPr lang="fr-FR" sz="2800" b="1" dirty="0" smtClean="0">
                <a:solidFill>
                  <a:schemeClr val="tx1"/>
                </a:solidFill>
              </a:rPr>
              <a:t>125  </a:t>
            </a:r>
          </a:p>
          <a:p>
            <a:r>
              <a:rPr lang="fr-FR" sz="2800" b="1" dirty="0" smtClean="0">
                <a:solidFill>
                  <a:schemeClr val="tx1"/>
                </a:solidFill>
              </a:rPr>
              <a:t>Frais du suivi et supervision                  5 570 000 F CFA</a:t>
            </a:r>
          </a:p>
          <a:p>
            <a:r>
              <a:rPr lang="fr-FR" sz="2500" b="1" dirty="0" smtClean="0">
                <a:solidFill>
                  <a:schemeClr val="tx1"/>
                </a:solidFill>
              </a:rPr>
              <a:t>Taux       </a:t>
            </a:r>
            <a:r>
              <a:rPr lang="fr-FR" sz="2500" dirty="0" smtClean="0">
                <a:solidFill>
                  <a:schemeClr val="tx1"/>
                </a:solidFill>
              </a:rPr>
              <a:t>         </a:t>
            </a:r>
            <a:r>
              <a:rPr lang="fr-FR" sz="2500" dirty="0">
                <a:solidFill>
                  <a:schemeClr val="tx1"/>
                </a:solidFill>
              </a:rPr>
              <a:t>avec </a:t>
            </a:r>
            <a:r>
              <a:rPr lang="fr-FR" sz="2500" b="1" dirty="0" smtClean="0">
                <a:solidFill>
                  <a:schemeClr val="tx1"/>
                </a:solidFill>
              </a:rPr>
              <a:t>10,34</a:t>
            </a:r>
            <a:r>
              <a:rPr lang="fr-FR" sz="2500" b="1" dirty="0" smtClean="0">
                <a:solidFill>
                  <a:schemeClr val="tx1"/>
                </a:solidFill>
              </a:rPr>
              <a:t>%</a:t>
            </a:r>
            <a:r>
              <a:rPr lang="fr-FR" sz="2500" dirty="0" smtClean="0">
                <a:solidFill>
                  <a:schemeClr val="tx1"/>
                </a:solidFill>
              </a:rPr>
              <a:t> </a:t>
            </a:r>
            <a:r>
              <a:rPr lang="fr-FR" sz="2500" dirty="0">
                <a:solidFill>
                  <a:schemeClr val="tx1"/>
                </a:solidFill>
              </a:rPr>
              <a:t>des </a:t>
            </a:r>
            <a:r>
              <a:rPr lang="fr-FR" sz="2500" dirty="0" smtClean="0">
                <a:solidFill>
                  <a:schemeClr val="tx1"/>
                </a:solidFill>
              </a:rPr>
              <a:t>recettes potentielles, on peut assurer la pérennisation des aménagements et infrastructures à l’échelle départementale.</a:t>
            </a:r>
          </a:p>
          <a:p>
            <a:endParaRPr lang="fr-FR" sz="2500" dirty="0">
              <a:solidFill>
                <a:schemeClr val="tx1"/>
              </a:solidFill>
            </a:endParaRPr>
          </a:p>
          <a:p>
            <a:endParaRPr lang="fr-FR" sz="2500" dirty="0" smtClean="0">
              <a:solidFill>
                <a:schemeClr val="tx1"/>
              </a:solidFill>
            </a:endParaRPr>
          </a:p>
          <a:p>
            <a:endParaRPr lang="fr-FR" sz="2500" dirty="0" smtClean="0">
              <a:solidFill>
                <a:schemeClr val="tx1"/>
              </a:solidFill>
            </a:endParaRPr>
          </a:p>
        </p:txBody>
      </p:sp>
      <p:sp>
        <p:nvSpPr>
          <p:cNvPr id="6" name="Parallélogramme 5"/>
          <p:cNvSpPr/>
          <p:nvPr/>
        </p:nvSpPr>
        <p:spPr>
          <a:xfrm>
            <a:off x="-207566" y="-494"/>
            <a:ext cx="5832648" cy="764704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771896"/>
            <a:ext cx="9144000" cy="608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892" dirty="0" smtClean="0">
              <a:latin typeface="Trebuchet MS" panose="020B0603020202020204" pitchFamily="34" charset="0"/>
            </a:endParaRPr>
          </a:p>
          <a:p>
            <a:endParaRPr lang="fr-FR" sz="3892" dirty="0" smtClean="0">
              <a:latin typeface="Trebuchet MS" panose="020B0603020202020204" pitchFamily="34" charset="0"/>
            </a:endParaRPr>
          </a:p>
          <a:p>
            <a:endParaRPr lang="fr-FR" dirty="0" smtClean="0">
              <a:latin typeface="Trebuchet MS" panose="020B0603020202020204" pitchFamily="34" charset="0"/>
            </a:endParaRPr>
          </a:p>
          <a:p>
            <a:endParaRPr lang="fr-FR" dirty="0">
              <a:latin typeface="Trebuchet MS" panose="020B0603020202020204" pitchFamily="34" charset="0"/>
            </a:endParaRPr>
          </a:p>
          <a:p>
            <a:endParaRPr lang="fr-FR" dirty="0" smtClean="0">
              <a:latin typeface="Trebuchet MS" panose="020B0603020202020204" pitchFamily="34" charset="0"/>
            </a:endParaRPr>
          </a:p>
          <a:p>
            <a:endParaRPr lang="fr-FR" dirty="0">
              <a:latin typeface="Trebuchet MS" panose="020B0603020202020204" pitchFamily="34" charset="0"/>
            </a:endParaRPr>
          </a:p>
          <a:p>
            <a:endParaRPr lang="fr-FR" dirty="0" smtClean="0">
              <a:latin typeface="Trebuchet MS" panose="020B0603020202020204" pitchFamily="34" charset="0"/>
            </a:endParaRPr>
          </a:p>
          <a:p>
            <a:r>
              <a:rPr lang="fr-FR" dirty="0" smtClean="0">
                <a:latin typeface="Trebuchet MS" panose="020B0603020202020204" pitchFamily="34" charset="0"/>
              </a:rPr>
              <a:t>  </a:t>
            </a:r>
            <a:endParaRPr lang="fr-FR" dirty="0">
              <a:latin typeface="Trebuchet MS" panose="020B0603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745111"/>
              </p:ext>
            </p:extLst>
          </p:nvPr>
        </p:nvGraphicFramePr>
        <p:xfrm>
          <a:off x="5584535" y="87331"/>
          <a:ext cx="12207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Image bitmap" r:id="rId4" imgW="2219635" imgH="1200318" progId="Paint.Picture">
                  <p:embed/>
                </p:oleObj>
              </mc:Choice>
              <mc:Fallback>
                <p:oleObj name="Image bitmap" r:id="rId4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535" y="87331"/>
                        <a:ext cx="1220787" cy="6604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 1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6180" y="56111"/>
            <a:ext cx="1337880" cy="69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070655"/>
              </p:ext>
            </p:extLst>
          </p:nvPr>
        </p:nvGraphicFramePr>
        <p:xfrm>
          <a:off x="938830" y="1613273"/>
          <a:ext cx="6264696" cy="291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2664296"/>
              </a:tblGrid>
              <a:tr h="344508">
                <a:tc>
                  <a:txBody>
                    <a:bodyPr/>
                    <a:lstStyle/>
                    <a:p>
                      <a:r>
                        <a:rPr lang="fr-FR" dirty="0" smtClean="0"/>
                        <a:t>Désignations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Montants en F CFA</a:t>
                      </a:r>
                      <a:endParaRPr lang="fr-FR" dirty="0"/>
                    </a:p>
                  </a:txBody>
                  <a:tcPr/>
                </a:tc>
              </a:tr>
              <a:tr h="38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MAB</a:t>
                      </a:r>
                      <a:r>
                        <a:rPr lang="fr-FR" b="1" baseline="0" dirty="0" smtClean="0"/>
                        <a:t> Savè et quai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36 584</a:t>
                      </a:r>
                      <a:r>
                        <a:rPr lang="fr-FR" b="1" baseline="0" dirty="0" smtClean="0"/>
                        <a:t> 125</a:t>
                      </a:r>
                      <a:endParaRPr lang="fr-FR" b="1" dirty="0" smtClean="0"/>
                    </a:p>
                  </a:txBody>
                  <a:tcPr/>
                </a:tc>
              </a:tr>
              <a:tr h="390577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b="1" dirty="0" smtClean="0"/>
                        <a:t>MAB</a:t>
                      </a:r>
                      <a:r>
                        <a:rPr lang="fr-FR" b="1" baseline="0" dirty="0" smtClean="0"/>
                        <a:t> Ouessè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6 720 000</a:t>
                      </a:r>
                    </a:p>
                  </a:txBody>
                  <a:tcPr/>
                </a:tc>
              </a:tr>
              <a:tr h="390577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b="1" dirty="0" smtClean="0"/>
                        <a:t>MAB Savalou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5 044</a:t>
                      </a:r>
                      <a:r>
                        <a:rPr lang="fr-FR" b="1" baseline="0" dirty="0" smtClean="0"/>
                        <a:t> 000</a:t>
                      </a:r>
                      <a:endParaRPr lang="fr-FR" b="1" dirty="0" smtClean="0"/>
                    </a:p>
                  </a:txBody>
                  <a:tcPr/>
                </a:tc>
              </a:tr>
              <a:tr h="390577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b="1" dirty="0" smtClean="0"/>
                        <a:t>MAB Bantè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2500 </a:t>
                      </a:r>
                      <a:r>
                        <a:rPr lang="fr-FR" b="1" dirty="0" smtClean="0"/>
                        <a:t>000</a:t>
                      </a:r>
                    </a:p>
                  </a:txBody>
                  <a:tcPr/>
                </a:tc>
              </a:tr>
              <a:tr h="390577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b="1" dirty="0" smtClean="0"/>
                        <a:t>MAB Glazoué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3 </a:t>
                      </a:r>
                      <a:r>
                        <a:rPr lang="fr-FR" b="1" dirty="0" smtClean="0"/>
                        <a:t>004 000</a:t>
                      </a:r>
                    </a:p>
                  </a:txBody>
                  <a:tcPr/>
                </a:tc>
              </a:tr>
              <a:tr h="602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53 852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dirty="0" smtClean="0"/>
                        <a:t>125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lèche droite 3"/>
          <p:cNvSpPr/>
          <p:nvPr/>
        </p:nvSpPr>
        <p:spPr>
          <a:xfrm>
            <a:off x="3385653" y="4801496"/>
            <a:ext cx="1182050" cy="34393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789215" y="5598948"/>
            <a:ext cx="929559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4436602" y="5160171"/>
            <a:ext cx="929559" cy="4387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Logo U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4" y="6587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834" y="-7080"/>
            <a:ext cx="1260324" cy="720000"/>
          </a:xfrm>
          <a:prstGeom prst="rect">
            <a:avLst/>
          </a:prstGeom>
        </p:spPr>
      </p:pic>
      <p:pic>
        <p:nvPicPr>
          <p:cNvPr id="21" name="Image 20" descr="E:\PROJETS\6. PARSAO\Logo_AFD_2016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01" y="37201"/>
            <a:ext cx="1464945" cy="73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6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499713"/>
            <a:ext cx="9144000" cy="53582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latin typeface="Trebuchet MS" panose="020B0603020202020204" pitchFamily="34" charset="0"/>
              </a:rPr>
              <a:t>iii) Activités Réalisées dans le cadre du Projet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80" y="396925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34" y="267370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314346"/>
              </p:ext>
            </p:extLst>
          </p:nvPr>
        </p:nvGraphicFramePr>
        <p:xfrm>
          <a:off x="3519327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327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995" y="306914"/>
            <a:ext cx="126032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499713"/>
            <a:ext cx="9144000" cy="53582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 smtClean="0">
              <a:latin typeface="Trebuchet MS" panose="020B0603020202020204" pitchFamily="34" charset="0"/>
            </a:endParaRP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altLang="fr-FR" sz="2600" dirty="0">
                <a:solidFill>
                  <a:prstClr val="black"/>
                </a:solidFill>
              </a:rPr>
              <a:t>Atelier départemental de sensibilisation </a:t>
            </a:r>
            <a:r>
              <a:rPr lang="fr-FR" altLang="fr-FR" sz="2600" dirty="0" smtClean="0">
                <a:solidFill>
                  <a:prstClr val="black"/>
                </a:solidFill>
              </a:rPr>
              <a:t>des acteurs sur </a:t>
            </a:r>
            <a:r>
              <a:rPr lang="fr-FR" altLang="fr-FR" sz="2600" dirty="0">
                <a:solidFill>
                  <a:prstClr val="black"/>
                </a:solidFill>
              </a:rPr>
              <a:t>la transhumance et de l’agropastoralisme ;</a:t>
            </a: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600" dirty="0">
                <a:solidFill>
                  <a:prstClr val="black"/>
                </a:solidFill>
              </a:rPr>
              <a:t>Séance de travail avec les responsables communaux et élus en charge de la gestion des marchés à bétail au sujet des difficultés sur ces infrastructures ;</a:t>
            </a: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600" dirty="0">
                <a:solidFill>
                  <a:prstClr val="black"/>
                </a:solidFill>
              </a:rPr>
              <a:t>45 personnes clés issues des agropasteurs, de leurs organisations et autres acteurs clefs du secteur  (ONG, OP, Inspection forestière, ATDA, élus locaux) ont suivi les débats informés ;</a:t>
            </a: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altLang="fr-FR" sz="2600" dirty="0">
                <a:solidFill>
                  <a:prstClr val="black"/>
                </a:solidFill>
              </a:rPr>
              <a:t>Ouverture de compte à la CLCAM à trois Associations Locales de Gestion de Marché à Bétail (</a:t>
            </a:r>
            <a:r>
              <a:rPr lang="fr-FR" altLang="fr-FR" sz="2600" dirty="0" err="1">
                <a:solidFill>
                  <a:prstClr val="black"/>
                </a:solidFill>
              </a:rPr>
              <a:t>Pira</a:t>
            </a:r>
            <a:r>
              <a:rPr lang="fr-FR" altLang="fr-FR" sz="2600" dirty="0">
                <a:solidFill>
                  <a:prstClr val="black"/>
                </a:solidFill>
              </a:rPr>
              <a:t>, </a:t>
            </a:r>
            <a:r>
              <a:rPr lang="fr-FR" altLang="fr-FR" sz="2600" dirty="0" err="1">
                <a:solidFill>
                  <a:prstClr val="black"/>
                </a:solidFill>
              </a:rPr>
              <a:t>Doumè</a:t>
            </a:r>
            <a:r>
              <a:rPr lang="fr-FR" altLang="fr-FR" sz="2600" dirty="0">
                <a:solidFill>
                  <a:prstClr val="black"/>
                </a:solidFill>
              </a:rPr>
              <a:t> et </a:t>
            </a:r>
            <a:r>
              <a:rPr lang="fr-FR" altLang="fr-FR" sz="2600" dirty="0" err="1">
                <a:solidFill>
                  <a:prstClr val="black"/>
                </a:solidFill>
              </a:rPr>
              <a:t>Ouessè</a:t>
            </a:r>
            <a:r>
              <a:rPr lang="fr-FR" altLang="fr-FR" sz="2600" dirty="0">
                <a:solidFill>
                  <a:prstClr val="black"/>
                </a:solidFill>
              </a:rPr>
              <a:t>);</a:t>
            </a:r>
            <a:endParaRPr lang="fr-FR" sz="2600" dirty="0">
              <a:solidFill>
                <a:prstClr val="black"/>
              </a:solidFill>
            </a:endParaRP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altLang="fr-FR" sz="2600" dirty="0" smtClean="0">
                <a:solidFill>
                  <a:prstClr val="black"/>
                </a:solidFill>
              </a:rPr>
              <a:t>Collecte </a:t>
            </a:r>
            <a:r>
              <a:rPr lang="fr-FR" altLang="fr-FR" sz="2600" dirty="0">
                <a:solidFill>
                  <a:prstClr val="black"/>
                </a:solidFill>
              </a:rPr>
              <a:t>numérique des données statistiques sur les animaux présentés et vendus des marchés à bétail</a:t>
            </a:r>
            <a:r>
              <a:rPr lang="fr-FR" altLang="fr-FR" sz="2600" dirty="0" smtClean="0">
                <a:solidFill>
                  <a:prstClr val="black"/>
                </a:solidFill>
              </a:rPr>
              <a:t>.</a:t>
            </a:r>
            <a:r>
              <a:rPr lang="fr-FR" sz="2400" dirty="0" smtClean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80" y="396925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34" y="267370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314346"/>
              </p:ext>
            </p:extLst>
          </p:nvPr>
        </p:nvGraphicFramePr>
        <p:xfrm>
          <a:off x="3519327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327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995" y="306914"/>
            <a:ext cx="126032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7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499713"/>
            <a:ext cx="9144000" cy="53582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Trebuchet MS" panose="020B0603020202020204" pitchFamily="34" charset="0"/>
              </a:rPr>
              <a:t>Suite</a:t>
            </a: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prstClr val="black"/>
                </a:solidFill>
              </a:rPr>
              <a:t>Une visite de découverte et de partage d’expériences sur la mobilisation des ressources issues de l’agropastoralisme a été organisée au profit des élus et CSMR ;</a:t>
            </a: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800" dirty="0" smtClean="0">
                <a:solidFill>
                  <a:prstClr val="black"/>
                </a:solidFill>
              </a:rPr>
              <a:t>Le </a:t>
            </a:r>
            <a:r>
              <a:rPr lang="fr-FR" sz="2800" dirty="0">
                <a:solidFill>
                  <a:prstClr val="black"/>
                </a:solidFill>
              </a:rPr>
              <a:t>renforcement de capacité des services financiers des mairies </a:t>
            </a: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prstClr val="black"/>
                </a:solidFill>
              </a:rPr>
              <a:t>Participation à l’atelier national bilan de campagne de la transhumance 2018-2019 ;</a:t>
            </a: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prstClr val="black"/>
                </a:solidFill>
              </a:rPr>
              <a:t>Elaboration de deux monographies de MAB ;</a:t>
            </a: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prstClr val="black"/>
                </a:solidFill>
              </a:rPr>
              <a:t>Actualisation du document de diagnostic du développement de la filière agropastorale des Collines ;</a:t>
            </a: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prstClr val="black"/>
                </a:solidFill>
              </a:rPr>
              <a:t>Installation d’un comité mixte (éleveur et agriculteur) à IGBODJA pour la prévention et gestion des conflits</a:t>
            </a:r>
          </a:p>
          <a:p>
            <a:endParaRPr lang="fr-FR" sz="2400" dirty="0">
              <a:latin typeface="Trebuchet MS" panose="020B0603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80" y="396925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34" y="267370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314346"/>
              </p:ext>
            </p:extLst>
          </p:nvPr>
        </p:nvGraphicFramePr>
        <p:xfrm>
          <a:off x="3519327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327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995" y="306914"/>
            <a:ext cx="126032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442040"/>
            <a:ext cx="8964488" cy="5415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latin typeface="Trebuchet MS" panose="020B0603020202020204" pitchFamily="34" charset="0"/>
              </a:rPr>
              <a:t>iv) les principaux évènements survenus dans le territoire</a:t>
            </a:r>
          </a:p>
          <a:p>
            <a:r>
              <a:rPr lang="fr-FR" sz="4000" dirty="0" smtClean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34" y="267370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729637"/>
              </p:ext>
            </p:extLst>
          </p:nvPr>
        </p:nvGraphicFramePr>
        <p:xfrm>
          <a:off x="3519327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327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995" y="306914"/>
            <a:ext cx="126032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7544" y="1844824"/>
            <a:ext cx="8496944" cy="28803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 smtClean="0">
              <a:latin typeface="Trebuchet MS" panose="020B0603020202020204" pitchFamily="34" charset="0"/>
            </a:endParaRPr>
          </a:p>
          <a:p>
            <a:endParaRPr lang="fr-FR" sz="2400" dirty="0">
              <a:latin typeface="Trebuchet MS" panose="020B0603020202020204" pitchFamily="34" charset="0"/>
            </a:endParaRPr>
          </a:p>
          <a:p>
            <a:endParaRPr lang="fr-FR" sz="2400" dirty="0" smtClean="0">
              <a:latin typeface="Trebuchet MS" panose="020B0603020202020204" pitchFamily="34" charset="0"/>
            </a:endParaRPr>
          </a:p>
          <a:p>
            <a:endParaRPr lang="fr-FR" sz="2400" dirty="0">
              <a:latin typeface="Trebuchet MS" panose="020B0603020202020204" pitchFamily="34" charset="0"/>
            </a:endParaRPr>
          </a:p>
          <a:p>
            <a:endParaRPr lang="fr-FR" sz="2400" dirty="0" smtClean="0">
              <a:latin typeface="Trebuchet MS" panose="020B0603020202020204" pitchFamily="34" charset="0"/>
            </a:endParaRPr>
          </a:p>
          <a:p>
            <a:endParaRPr lang="fr-FR" sz="2400" dirty="0" smtClean="0">
              <a:latin typeface="Trebuchet MS" panose="020B0603020202020204" pitchFamily="34" charset="0"/>
            </a:endParaRPr>
          </a:p>
          <a:p>
            <a:pPr marL="514350" indent="-514350">
              <a:buAutoNum type="romanLcParenR"/>
            </a:pPr>
            <a:r>
              <a:rPr lang="fr-FR" sz="3900" dirty="0" smtClean="0">
                <a:latin typeface="Trebuchet MS" panose="020B0603020202020204" pitchFamily="34" charset="0"/>
              </a:rPr>
              <a:t>Présentation des Partenaires UDOPER &amp; GIC</a:t>
            </a:r>
          </a:p>
          <a:p>
            <a:pPr algn="just"/>
            <a:endParaRPr lang="fr-FR" sz="2400" dirty="0" smtClean="0">
              <a:latin typeface="Trebuchet MS" panose="020B0603020202020204" pitchFamily="34" charset="0"/>
            </a:endParaRPr>
          </a:p>
          <a:p>
            <a:pPr algn="just"/>
            <a:r>
              <a:rPr lang="fr-FR" sz="2400" dirty="0" smtClean="0">
                <a:latin typeface="Trebuchet MS" panose="020B0603020202020204" pitchFamily="34" charset="0"/>
              </a:rPr>
              <a:t> </a:t>
            </a:r>
          </a:p>
          <a:p>
            <a:pPr algn="just"/>
            <a:endParaRPr lang="fr-FR" sz="2400" dirty="0" smtClean="0">
              <a:latin typeface="Trebuchet MS" panose="020B0603020202020204" pitchFamily="34" charset="0"/>
            </a:endParaRPr>
          </a:p>
          <a:p>
            <a:endParaRPr lang="fr-FR" sz="2400" dirty="0" smtClean="0">
              <a:latin typeface="Trebuchet MS" panose="020B0603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57" y="390048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2102" y="242098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469969"/>
              </p:ext>
            </p:extLst>
          </p:nvPr>
        </p:nvGraphicFramePr>
        <p:xfrm>
          <a:off x="3402271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271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894" y="336827"/>
            <a:ext cx="126032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442040"/>
            <a:ext cx="8964488" cy="5415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 smtClean="0">
              <a:latin typeface="Trebuchet MS" panose="020B0603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>
                <a:solidFill>
                  <a:prstClr val="black"/>
                </a:solidFill>
              </a:rPr>
              <a:t>Gestion apaisée de la transhumance (campagne 2018-2019)</a:t>
            </a:r>
            <a:endParaRPr lang="fr-FR" sz="25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25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 smtClean="0">
                <a:solidFill>
                  <a:prstClr val="black"/>
                </a:solidFill>
              </a:rPr>
              <a:t>Réduction </a:t>
            </a:r>
            <a:r>
              <a:rPr lang="fr-FR" sz="2200" dirty="0">
                <a:solidFill>
                  <a:prstClr val="black"/>
                </a:solidFill>
              </a:rPr>
              <a:t>de l’approvisionnement des marchés à bétail (PIRA, OUESSE, KONKONDJI) en lien avec la dégradation du contexte sécuritaire (</a:t>
            </a:r>
            <a:r>
              <a:rPr lang="fr-FR" sz="2200" dirty="0" smtClean="0">
                <a:solidFill>
                  <a:prstClr val="black"/>
                </a:solidFill>
              </a:rPr>
              <a:t>Kidnapping) </a:t>
            </a:r>
            <a:endParaRPr lang="fr-FR" sz="2200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fr-FR" sz="2500" dirty="0">
                <a:solidFill>
                  <a:prstClr val="black"/>
                </a:solidFill>
              </a:rPr>
              <a:t> </a:t>
            </a: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500" dirty="0">
                <a:solidFill>
                  <a:prstClr val="black"/>
                </a:solidFill>
              </a:rPr>
              <a:t> </a:t>
            </a:r>
            <a:r>
              <a:rPr lang="fr-FR" sz="2200" dirty="0">
                <a:solidFill>
                  <a:prstClr val="black"/>
                </a:solidFill>
              </a:rPr>
              <a:t>Meilleure connaissance de la filière par les autorités locales </a:t>
            </a:r>
          </a:p>
          <a:p>
            <a:pPr lvl="0" algn="just">
              <a:spcBef>
                <a:spcPts val="0"/>
              </a:spcBef>
            </a:pPr>
            <a:endParaRPr lang="fr-FR" sz="22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22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>
                <a:solidFill>
                  <a:prstClr val="black"/>
                </a:solidFill>
              </a:rPr>
              <a:t>Création d’un marché à bétail dans la commune de GLAZOUE</a:t>
            </a:r>
          </a:p>
          <a:p>
            <a:r>
              <a:rPr lang="fr-FR" sz="2400" dirty="0" smtClean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34" y="267370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729637"/>
              </p:ext>
            </p:extLst>
          </p:nvPr>
        </p:nvGraphicFramePr>
        <p:xfrm>
          <a:off x="3519327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327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995" y="306914"/>
            <a:ext cx="126032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442040"/>
            <a:ext cx="8964488" cy="5415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 smtClean="0">
              <a:latin typeface="Trebuchet MS" panose="020B0603020202020204" pitchFamily="34" charset="0"/>
            </a:endParaRPr>
          </a:p>
          <a:p>
            <a:pPr algn="just"/>
            <a:endParaRPr lang="fr-FR" sz="28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400" dirty="0"/>
              <a:t>Arrivée précoce </a:t>
            </a:r>
            <a:r>
              <a:rPr lang="fr-FR" sz="2400" dirty="0" smtClean="0"/>
              <a:t>et retour tardif des </a:t>
            </a:r>
            <a:r>
              <a:rPr lang="fr-FR" sz="2400" dirty="0"/>
              <a:t>transhumants sur le territoire des collines   </a:t>
            </a:r>
          </a:p>
          <a:p>
            <a:pPr algn="just"/>
            <a:endParaRPr lang="fr-FR" sz="28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400" dirty="0"/>
              <a:t>Réalisation des infrastructures marchandes par les mairies sous financement </a:t>
            </a:r>
            <a:r>
              <a:rPr lang="fr-FR" sz="2400" dirty="0" smtClean="0"/>
              <a:t>du </a:t>
            </a:r>
            <a:r>
              <a:rPr lang="fr-FR" sz="2400" dirty="0"/>
              <a:t>PADAC et </a:t>
            </a:r>
            <a:r>
              <a:rPr lang="fr-FR" sz="2400" dirty="0" err="1"/>
              <a:t>FADeC</a:t>
            </a:r>
            <a:r>
              <a:rPr lang="fr-FR" sz="2400" dirty="0"/>
              <a:t>    </a:t>
            </a:r>
            <a:endParaRPr lang="fr-F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400" dirty="0" smtClean="0"/>
              <a:t>Mise en place d’un comité de prévention et gestion des conflits dans la village IGBODJA  </a:t>
            </a:r>
            <a:endParaRPr lang="fr-FR" sz="2400" dirty="0"/>
          </a:p>
          <a:p>
            <a:pPr algn="just"/>
            <a:endParaRPr lang="fr-FR" sz="28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800" dirty="0"/>
              <a:t> </a:t>
            </a:r>
            <a:r>
              <a:rPr lang="fr-FR" sz="2800" dirty="0" smtClean="0"/>
              <a:t>Deux c</a:t>
            </a:r>
            <a:r>
              <a:rPr lang="fr-FR" sz="2400" dirty="0" smtClean="0">
                <a:solidFill>
                  <a:prstClr val="black"/>
                </a:solidFill>
              </a:rPr>
              <a:t>onflits meurtriers entre éleveurs transhumants </a:t>
            </a:r>
            <a:r>
              <a:rPr lang="fr-FR" sz="2400" dirty="0">
                <a:solidFill>
                  <a:prstClr val="black"/>
                </a:solidFill>
              </a:rPr>
              <a:t>et </a:t>
            </a:r>
            <a:r>
              <a:rPr lang="fr-FR" sz="2400" dirty="0" smtClean="0">
                <a:solidFill>
                  <a:prstClr val="black"/>
                </a:solidFill>
              </a:rPr>
              <a:t>agriculteurs sont enregistrés à DASSA et SAVE </a:t>
            </a:r>
          </a:p>
          <a:p>
            <a:pPr algn="just"/>
            <a:endParaRPr lang="fr-FR" sz="2400" dirty="0">
              <a:solidFill>
                <a:prstClr val="black"/>
              </a:solidFill>
            </a:endParaRPr>
          </a:p>
          <a:p>
            <a:pPr algn="just"/>
            <a:endParaRPr lang="fr-FR" sz="2400" dirty="0" smtClean="0">
              <a:solidFill>
                <a:prstClr val="black"/>
              </a:solidFill>
            </a:endParaRPr>
          </a:p>
          <a:p>
            <a:pPr algn="just"/>
            <a:endParaRPr lang="fr-FR" sz="2400" dirty="0">
              <a:solidFill>
                <a:prstClr val="black"/>
              </a:solidFill>
            </a:endParaRPr>
          </a:p>
          <a:p>
            <a:pPr algn="just"/>
            <a:endParaRPr lang="fr-FR" sz="2400" dirty="0">
              <a:solidFill>
                <a:prstClr val="black"/>
              </a:solidFill>
            </a:endParaRPr>
          </a:p>
          <a:p>
            <a:r>
              <a:rPr lang="fr-FR" sz="2400" dirty="0" smtClean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34" y="267370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729637"/>
              </p:ext>
            </p:extLst>
          </p:nvPr>
        </p:nvGraphicFramePr>
        <p:xfrm>
          <a:off x="3519327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327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995" y="306914"/>
            <a:ext cx="126032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49798"/>
            <a:ext cx="9180512" cy="5508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930" y="1409623"/>
            <a:ext cx="8713558" cy="54483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v) Perspectives Pour l’année 2020</a:t>
            </a:r>
          </a:p>
          <a:p>
            <a:r>
              <a:rPr lang="fr-FR" sz="4000" dirty="0" smtClean="0"/>
              <a:t> </a:t>
            </a:r>
          </a:p>
          <a:p>
            <a:endParaRPr lang="fr-FR" sz="2400" dirty="0" smtClean="0">
              <a:latin typeface="Trebuchet MS" panose="020B0603020202020204" pitchFamily="34" charset="0"/>
            </a:endParaRPr>
          </a:p>
          <a:p>
            <a:endParaRPr lang="fr-FR" sz="2400" dirty="0">
              <a:latin typeface="Trebuchet MS" panose="020B0603020202020204" pitchFamily="34" charset="0"/>
            </a:endParaRPr>
          </a:p>
          <a:p>
            <a:endParaRPr lang="fr-FR" sz="2400" dirty="0" smtClean="0">
              <a:latin typeface="Trebuchet MS" panose="020B0603020202020204" pitchFamily="34" charset="0"/>
            </a:endParaRPr>
          </a:p>
          <a:p>
            <a:r>
              <a:rPr lang="fr-FR" sz="2400" dirty="0" smtClean="0">
                <a:latin typeface="Trebuchet MS" panose="020B0603020202020204" pitchFamily="34" charset="0"/>
              </a:rPr>
              <a:t>   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34" y="267370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388321"/>
              </p:ext>
            </p:extLst>
          </p:nvPr>
        </p:nvGraphicFramePr>
        <p:xfrm>
          <a:off x="3519327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327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995" y="306914"/>
            <a:ext cx="126032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49798"/>
            <a:ext cx="9180512" cy="5508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930" y="1409623"/>
            <a:ext cx="8713558" cy="54483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400" dirty="0" smtClean="0"/>
              <a:t>Finaliser la structuration des comités de gestion des MAB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400" dirty="0" smtClean="0"/>
              <a:t>Signature des conventions de DSP entre la mairie et l’ALGMB</a:t>
            </a:r>
          </a:p>
          <a:p>
            <a:pPr algn="just"/>
            <a:endParaRPr lang="fr-F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400" dirty="0" smtClean="0"/>
              <a:t>Poursuivre la sensibilisation des populations sur la thématique agropastorale (débat informé) </a:t>
            </a:r>
          </a:p>
          <a:p>
            <a:pPr algn="just"/>
            <a:endParaRPr lang="fr-F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400" dirty="0" smtClean="0"/>
              <a:t>Poursuivre la collecte numérique des données statistiques sur les MAB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400" dirty="0"/>
              <a:t>Poursuivre la formation des services financiers </a:t>
            </a:r>
            <a:endParaRPr lang="fr-FR" sz="2400" dirty="0" smtClean="0"/>
          </a:p>
          <a:p>
            <a:pPr algn="just"/>
            <a:endParaRPr lang="fr-F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400" dirty="0" smtClean="0"/>
              <a:t>Former les services techniques (Mairies et OP) sur le SIG</a:t>
            </a:r>
          </a:p>
          <a:p>
            <a:pPr algn="just"/>
            <a:endParaRPr lang="fr-F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400" dirty="0" smtClean="0"/>
              <a:t>Démarrer </a:t>
            </a:r>
            <a:r>
              <a:rPr lang="fr-FR" sz="2400" dirty="0"/>
              <a:t>l’ingénierie sociale et la sécurisation des couloirs (PADAC</a:t>
            </a:r>
            <a:r>
              <a:rPr lang="fr-FR" sz="2400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400" dirty="0" smtClean="0"/>
              <a:t>Approbation de l’EPCI et versement des </a:t>
            </a:r>
            <a:r>
              <a:rPr lang="fr-FR" sz="2400" dirty="0" err="1" smtClean="0"/>
              <a:t>quote-parts</a:t>
            </a:r>
            <a:r>
              <a:rPr lang="fr-FR" sz="2400" dirty="0" smtClean="0"/>
              <a:t>.  </a:t>
            </a:r>
            <a:r>
              <a:rPr lang="fr-FR" sz="2400" dirty="0" smtClean="0">
                <a:latin typeface="Trebuchet MS" panose="020B0603020202020204" pitchFamily="34" charset="0"/>
              </a:rPr>
              <a:t>   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34" y="267370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388321"/>
              </p:ext>
            </p:extLst>
          </p:nvPr>
        </p:nvGraphicFramePr>
        <p:xfrm>
          <a:off x="3519327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327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995" y="306914"/>
            <a:ext cx="126032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0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49798"/>
            <a:ext cx="9180512" cy="55082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930" y="1409623"/>
            <a:ext cx="8713558" cy="54483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r-F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sz="2400" dirty="0" smtClean="0"/>
          </a:p>
          <a:p>
            <a:r>
              <a:rPr lang="en-US" altLang="fr-FR" sz="3000" b="1" dirty="0" smtClean="0">
                <a:latin typeface="Brush Script MT" panose="03060802040406070304" pitchFamily="66" charset="0"/>
              </a:rPr>
              <a:t>Merci pour </a:t>
            </a:r>
            <a:r>
              <a:rPr lang="en-US" altLang="fr-FR" sz="3000" b="1" dirty="0" err="1" smtClean="0">
                <a:latin typeface="Brush Script MT" panose="03060802040406070304" pitchFamily="66" charset="0"/>
              </a:rPr>
              <a:t>votre</a:t>
            </a:r>
            <a:r>
              <a:rPr lang="en-US" altLang="fr-FR" sz="3000" b="1" dirty="0" smtClean="0">
                <a:latin typeface="Brush Script MT" panose="03060802040406070304" pitchFamily="66" charset="0"/>
              </a:rPr>
              <a:t> attention</a:t>
            </a:r>
          </a:p>
          <a:p>
            <a:endParaRPr lang="en-US" altLang="fr-FR" sz="3000" b="1" dirty="0" smtClean="0">
              <a:latin typeface="Brush Script MT" panose="03060802040406070304" pitchFamily="66" charset="0"/>
            </a:endParaRPr>
          </a:p>
          <a:p>
            <a:endParaRPr lang="en-US" altLang="fr-FR" sz="3000" b="1" dirty="0">
              <a:latin typeface="Brush Script MT" panose="03060802040406070304" pitchFamily="66" charset="0"/>
            </a:endParaRPr>
          </a:p>
          <a:p>
            <a:r>
              <a:rPr lang="fr-FR" sz="2400" dirty="0" smtClean="0">
                <a:latin typeface="Trebuchet MS" panose="020B0603020202020204" pitchFamily="34" charset="0"/>
              </a:rPr>
              <a:t>   </a:t>
            </a:r>
          </a:p>
          <a:p>
            <a:endParaRPr lang="fr-FR" sz="2400" dirty="0">
              <a:latin typeface="Trebuchet MS" panose="020B0603020202020204" pitchFamily="34" charset="0"/>
            </a:endParaRPr>
          </a:p>
          <a:p>
            <a:endParaRPr lang="fr-FR" sz="2400" dirty="0" smtClean="0">
              <a:latin typeface="Trebuchet MS" panose="020B0603020202020204" pitchFamily="34" charset="0"/>
            </a:endParaRPr>
          </a:p>
          <a:p>
            <a:endParaRPr lang="fr-FR" sz="2400" dirty="0">
              <a:latin typeface="Trebuchet MS" panose="020B0603020202020204" pitchFamily="34" charset="0"/>
            </a:endParaRPr>
          </a:p>
          <a:p>
            <a:endParaRPr lang="fr-FR" sz="2400" dirty="0" smtClean="0">
              <a:latin typeface="Trebuchet MS" panose="020B0603020202020204" pitchFamily="34" charset="0"/>
            </a:endParaRPr>
          </a:p>
          <a:p>
            <a:endParaRPr lang="fr-FR" sz="2400" dirty="0">
              <a:latin typeface="Trebuchet MS" panose="020B0603020202020204" pitchFamily="34" charset="0"/>
            </a:endParaRPr>
          </a:p>
          <a:p>
            <a:endParaRPr lang="fr-FR" sz="2400" dirty="0" smtClean="0">
              <a:latin typeface="Trebuchet MS" panose="020B0603020202020204" pitchFamily="34" charset="0"/>
            </a:endParaRPr>
          </a:p>
          <a:p>
            <a:endParaRPr lang="fr-FR" sz="2400" dirty="0">
              <a:latin typeface="Trebuchet MS" panose="020B0603020202020204" pitchFamily="34" charset="0"/>
            </a:endParaRPr>
          </a:p>
          <a:p>
            <a:endParaRPr lang="fr-FR" sz="2400" dirty="0" smtClean="0">
              <a:latin typeface="Trebuchet MS" panose="020B0603020202020204" pitchFamily="34" charset="0"/>
            </a:endParaRPr>
          </a:p>
          <a:p>
            <a:endParaRPr lang="fr-FR" sz="2400" dirty="0">
              <a:latin typeface="Trebuchet MS" panose="020B0603020202020204" pitchFamily="34" charset="0"/>
            </a:endParaRPr>
          </a:p>
          <a:p>
            <a:endParaRPr lang="fr-FR" sz="2400" dirty="0" smtClean="0">
              <a:latin typeface="Trebuchet MS" panose="020B0603020202020204" pitchFamily="34" charset="0"/>
            </a:endParaRPr>
          </a:p>
          <a:p>
            <a:endParaRPr lang="fr-FR" sz="2400" dirty="0">
              <a:latin typeface="Trebuchet MS" panose="020B0603020202020204" pitchFamily="34" charset="0"/>
            </a:endParaRPr>
          </a:p>
          <a:p>
            <a:endParaRPr lang="fr-FR" sz="2400" dirty="0" smtClean="0">
              <a:latin typeface="Trebuchet MS" panose="020B0603020202020204" pitchFamily="34" charset="0"/>
            </a:endParaRPr>
          </a:p>
          <a:p>
            <a:endParaRPr lang="fr-FR" sz="2400" dirty="0" smtClean="0">
              <a:latin typeface="Trebuchet MS" panose="020B0603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34" y="267370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388321"/>
              </p:ext>
            </p:extLst>
          </p:nvPr>
        </p:nvGraphicFramePr>
        <p:xfrm>
          <a:off x="3519327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327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995" y="306914"/>
            <a:ext cx="1260324" cy="7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557"/>
            <a:ext cx="918051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462256"/>
            <a:ext cx="9144000" cy="53957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 smtClean="0"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200" dirty="0" smtClean="0">
                <a:latin typeface="Trebuchet MS" panose="020B0603020202020204" pitchFamily="34" charset="0"/>
              </a:rPr>
              <a:t>Union Départementale des Organisations Professionnelles d’Eleveur de Ruminants du Zou et des Collines (UDOPER/ZC) est une association des unions communale (UCOPER), elle est créée le 7 juin 2012 à Abomey et est de statut coopérative. Sa mission est de c</a:t>
            </a:r>
            <a:r>
              <a:rPr lang="fr-FR" altLang="fr-FR" sz="2200" dirty="0" smtClean="0">
                <a:latin typeface="Trebuchet MS" panose="020B0603020202020204" pitchFamily="34" charset="0"/>
              </a:rPr>
              <a:t>ontribuer </a:t>
            </a:r>
            <a:r>
              <a:rPr lang="fr-FR" altLang="fr-FR" sz="2200" dirty="0">
                <a:latin typeface="Trebuchet MS" panose="020B0603020202020204" pitchFamily="34" charset="0"/>
              </a:rPr>
              <a:t>à l’amélioration des conditions de vie et de travail des éleveurs à travers la modernisation, l’accès aux ressources et le développement durable de l’élevage dans les départements zou-collines</a:t>
            </a:r>
            <a:endParaRPr lang="fr-FR" sz="2200" dirty="0" smtClean="0">
              <a:latin typeface="Trebuchet MS" panose="020B0603020202020204" pitchFamily="34" charset="0"/>
            </a:endParaRPr>
          </a:p>
          <a:p>
            <a:pPr algn="just"/>
            <a:endParaRPr lang="fr-FR" sz="2400" dirty="0"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200" dirty="0" smtClean="0">
                <a:latin typeface="Trebuchet MS" panose="020B0603020202020204" pitchFamily="34" charset="0"/>
              </a:rPr>
              <a:t>Groupement Intercommunal des Collines (GIC) est une association loi 1901, créer en août 2004 composé de 6 communes.</a:t>
            </a:r>
            <a:r>
              <a:rPr lang="fr-FR" sz="2400" dirty="0" smtClean="0">
                <a:latin typeface="Trebuchet MS" panose="020B0603020202020204" pitchFamily="34" charset="0"/>
              </a:rPr>
              <a:t> Sa mission est de </a:t>
            </a:r>
            <a:r>
              <a:rPr lang="fr-FR" sz="2200" dirty="0">
                <a:latin typeface="Trebuchet MS" panose="020B0603020202020204" pitchFamily="34" charset="0"/>
              </a:rPr>
              <a:t>Participer au développement économique et social concerté des communes membres à travers la promotion de </a:t>
            </a:r>
            <a:r>
              <a:rPr lang="fr-FR" sz="2200" dirty="0" smtClean="0">
                <a:latin typeface="Trebuchet MS" panose="020B0603020202020204" pitchFamily="34" charset="0"/>
              </a:rPr>
              <a:t>l’intercommunalité</a:t>
            </a:r>
            <a:endParaRPr lang="fr-FR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just"/>
            <a:endParaRPr lang="fr-FR" sz="24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57" y="390048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2102" y="242098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469969"/>
              </p:ext>
            </p:extLst>
          </p:nvPr>
        </p:nvGraphicFramePr>
        <p:xfrm>
          <a:off x="3402271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271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894" y="336827"/>
            <a:ext cx="126032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462256"/>
            <a:ext cx="9144000" cy="53957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latin typeface="Trebuchet MS" panose="020B0603020202020204" pitchFamily="34" charset="0"/>
              </a:rPr>
              <a:t>ii) Carte </a:t>
            </a:r>
            <a:r>
              <a:rPr lang="fr-FR" sz="4000" dirty="0">
                <a:latin typeface="Trebuchet MS" panose="020B0603020202020204" pitchFamily="34" charset="0"/>
              </a:rPr>
              <a:t>du Territoire et les différents Aménagements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57" y="390048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2102" y="242098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469969"/>
              </p:ext>
            </p:extLst>
          </p:nvPr>
        </p:nvGraphicFramePr>
        <p:xfrm>
          <a:off x="3402271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271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894" y="336827"/>
            <a:ext cx="126032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H="1">
            <a:off x="35418" y="1331254"/>
            <a:ext cx="9108582" cy="55267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fr-FR" altLang="fr-FR" dirty="0">
              <a:solidFill>
                <a:prstClr val="black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962917" y="1176829"/>
            <a:ext cx="8964488" cy="45385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0" y="60859"/>
            <a:ext cx="7616208" cy="1063884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57" y="390048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34" y="267370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205495"/>
              </p:ext>
            </p:extLst>
          </p:nvPr>
        </p:nvGraphicFramePr>
        <p:xfrm>
          <a:off x="3519327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327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894" y="336827"/>
            <a:ext cx="1260324" cy="720000"/>
          </a:xfrm>
          <a:prstGeom prst="rect">
            <a:avLst/>
          </a:prstGeom>
        </p:spPr>
      </p:pic>
      <p:pic>
        <p:nvPicPr>
          <p:cNvPr id="12" name="Image 1" descr="C:\Documents and Settings\Totté\Mes documents\Marc T\_contrats 2011\Picardie\Images\6CLBENI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993"/>
            <a:ext cx="9144000" cy="545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44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930" y="2590800"/>
            <a:ext cx="8713558" cy="24132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 smtClean="0">
              <a:latin typeface="Trebuchet MS" panose="020B0603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34" y="267370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656967"/>
              </p:ext>
            </p:extLst>
          </p:nvPr>
        </p:nvGraphicFramePr>
        <p:xfrm>
          <a:off x="3519327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327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894" y="336827"/>
            <a:ext cx="1260324" cy="720000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462"/>
            <a:ext cx="9144000" cy="550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534" y="1276590"/>
            <a:ext cx="9180512" cy="56808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80" y="396925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34" y="267370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314346"/>
              </p:ext>
            </p:extLst>
          </p:nvPr>
        </p:nvGraphicFramePr>
        <p:xfrm>
          <a:off x="3519327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327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995" y="306914"/>
            <a:ext cx="1260324" cy="7200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110541" y="1211607"/>
            <a:ext cx="8781939" cy="5465584"/>
            <a:chOff x="462961" y="730671"/>
            <a:chExt cx="9373973" cy="6883797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3749593" y="2253467"/>
              <a:ext cx="2780628" cy="37137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Le Président (un Maire) </a:t>
              </a:r>
              <a:endPara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825363" y="2682061"/>
              <a:ext cx="1714512" cy="70565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wrap="squar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1</a:t>
              </a:r>
              <a:r>
                <a:rPr kumimoji="0" lang="fr-FR" sz="1200" b="0" i="0" u="sng" strike="noStrike" kern="120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er</a:t>
              </a:r>
              <a:r>
                <a:rPr kumimoji="0" lang="fr-FR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 Vice </a:t>
              </a:r>
              <a:r>
                <a:rPr kumimoji="0" lang="fr-FR" sz="1200" b="0" i="0" u="sng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P</a:t>
              </a:r>
              <a:r>
                <a:rPr kumimoji="0" lang="fr-FR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résident</a:t>
              </a:r>
              <a:endParaRPr kumimoji="0" lang="fr-FR" sz="1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chargé des renforcements de capacité et de la </a:t>
              </a: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communication</a:t>
              </a:r>
              <a:endPara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2610390" y="2675033"/>
              <a:ext cx="1520818" cy="814041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  <a:r>
                <a:rPr kumimoji="0" lang="fr-FR" sz="1200" b="0" i="0" u="sng" strike="noStrike" kern="120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ème</a:t>
              </a:r>
              <a:r>
                <a:rPr kumimoji="0" lang="fr-FR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 Vice Président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chargé de l’économie et de la </a:t>
              </a: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prospective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4103008" y="2697551"/>
              <a:ext cx="1846108" cy="90726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  <a:r>
                <a:rPr kumimoji="0" lang="fr-FR" sz="1200" b="0" i="0" u="sng" strike="noStrike" kern="120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ème</a:t>
              </a:r>
              <a:r>
                <a:rPr kumimoji="0" lang="fr-FR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 Vice </a:t>
              </a:r>
              <a:r>
                <a:rPr kumimoji="0" lang="fr-FR" sz="1200" b="0" i="0" u="sng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P</a:t>
              </a:r>
              <a:r>
                <a:rPr kumimoji="0" lang="fr-FR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résident</a:t>
              </a:r>
              <a:endParaRPr kumimoji="0" lang="fr-FR" sz="1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chargé des affaires sociales, des relations avec la société civile et du </a:t>
              </a: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genre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211084" y="1134495"/>
              <a:ext cx="8001056" cy="6463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Le Conseil intercommunal des Collines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Composé de 29 Conseillers communautaires élus des conseils communaux et se réunissent 2 fois/an</a:t>
              </a: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986750" y="2686471"/>
              <a:ext cx="1607355" cy="840062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wrap="squar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4</a:t>
              </a:r>
              <a:r>
                <a:rPr kumimoji="0" lang="fr-FR" sz="1200" b="0" i="0" u="sng" strike="noStrike" kern="120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ème</a:t>
              </a:r>
              <a:r>
                <a:rPr kumimoji="0" lang="fr-FR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 Vice </a:t>
              </a:r>
              <a:r>
                <a:rPr kumimoji="0" lang="fr-FR" sz="1200" b="0" i="0" u="sng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P</a:t>
              </a:r>
              <a:r>
                <a:rPr kumimoji="0" lang="fr-FR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résident</a:t>
              </a:r>
              <a:endParaRPr kumimoji="0" lang="fr-FR" sz="1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chargé de la Planification et du suivi </a:t>
              </a: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évaluation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7618572" y="2674014"/>
              <a:ext cx="1857388" cy="70565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5</a:t>
              </a:r>
              <a:r>
                <a:rPr kumimoji="0" lang="fr-FR" sz="1200" b="0" i="0" u="sng" strike="noStrike" kern="120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ème</a:t>
              </a:r>
              <a:r>
                <a:rPr kumimoji="0" lang="fr-FR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 Vice Président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chargé de l’environnement et de la gestion des ressources naturelles</a:t>
              </a: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4004942" y="1760728"/>
              <a:ext cx="2413340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Le Bureau 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exécutif</a:t>
              </a: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462961" y="730671"/>
              <a:ext cx="8914042" cy="58145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      </a:t>
              </a: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DISPOSITIFS DE GOUVERNANCE ET ORGANISATIONNEL DU GIC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934651" y="3457097"/>
              <a:ext cx="8599518" cy="130305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Les Cadres de concertation et de consultation </a:t>
              </a: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kumimoji="0" lang="fr-FR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Elus, Services communaux, SDE, personnes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ressources, </a:t>
              </a: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portes paroles  des Animateurs villageois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568028" y="4843519"/>
              <a:ext cx="2416561" cy="814041"/>
            </a:xfrm>
            <a:prstGeom prst="rect">
              <a:avLst/>
            </a:prstGeom>
            <a:noFill/>
            <a:ln w="3175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Commission</a:t>
              </a:r>
              <a:r>
                <a:rPr kumimoji="0" lang="fr-FR" sz="12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 affaires juridiques, </a:t>
              </a:r>
              <a:r>
                <a:rPr kumimoji="0" lang="fr-FR" sz="1200" b="0" i="0" u="none" strike="noStrike" kern="1200" cap="none" spc="0" normalizeH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admini</a:t>
              </a:r>
              <a:r>
                <a:rPr kumimoji="0" lang="fr-FR" sz="12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, politique et communication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3335477" y="4820722"/>
              <a:ext cx="1700615" cy="814041"/>
            </a:xfrm>
            <a:prstGeom prst="rect">
              <a:avLst/>
            </a:prstGeom>
            <a:noFill/>
            <a:ln w="3175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Commission </a:t>
              </a:r>
              <a:r>
                <a:rPr lang="fr-FR" sz="1200" dirty="0">
                  <a:solidFill>
                    <a:sysClr val="windowText" lastClr="000000"/>
                  </a:solidFill>
                  <a:latin typeface="Calibri" panose="020F0502020204030204"/>
                </a:rPr>
                <a:t> </a:t>
              </a:r>
              <a:r>
                <a:rPr lang="fr-FR" sz="1200" dirty="0" smtClean="0">
                  <a:solidFill>
                    <a:sysClr val="windowText" lastClr="000000"/>
                  </a:solidFill>
                  <a:latin typeface="Calibri" panose="020F0502020204030204"/>
                </a:rPr>
                <a:t>affaires éco, financières et prospective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5480954" y="4795783"/>
              <a:ext cx="1639718" cy="814041"/>
            </a:xfrm>
            <a:prstGeom prst="rect">
              <a:avLst/>
            </a:prstGeom>
            <a:noFill/>
            <a:ln w="3175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Commission </a:t>
              </a: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affaires </a:t>
              </a:r>
              <a:r>
                <a:rPr lang="fr-FR" sz="1200" dirty="0" smtClean="0">
                  <a:solidFill>
                    <a:sysClr val="windowText" lastClr="000000"/>
                  </a:solidFill>
                  <a:latin typeface="Calibri" panose="020F0502020204030204"/>
                </a:rPr>
                <a:t>sociales, </a:t>
              </a:r>
              <a:r>
                <a:rPr lang="fr-FR" sz="1200" dirty="0" err="1" smtClean="0">
                  <a:solidFill>
                    <a:sysClr val="windowText" lastClr="000000"/>
                  </a:solidFill>
                  <a:latin typeface="Calibri" panose="020F0502020204030204"/>
                </a:rPr>
                <a:t>cultu</a:t>
              </a:r>
              <a:r>
                <a:rPr lang="fr-FR" sz="1200" dirty="0" smtClean="0">
                  <a:solidFill>
                    <a:sysClr val="windowText" lastClr="000000"/>
                  </a:solidFill>
                  <a:latin typeface="Calibri" panose="020F0502020204030204"/>
                </a:rPr>
                <a:t> et sportives, genre et </a:t>
              </a:r>
              <a:r>
                <a:rPr lang="fr-FR" sz="1200" dirty="0" err="1" smtClean="0">
                  <a:solidFill>
                    <a:sysClr val="windowText" lastClr="000000"/>
                  </a:solidFill>
                  <a:latin typeface="Calibri" panose="020F0502020204030204"/>
                </a:rPr>
                <a:t>env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4267082" y="6514307"/>
              <a:ext cx="1826413" cy="1024876"/>
            </a:xfrm>
            <a:prstGeom prst="rect">
              <a:avLst/>
            </a:prstGeom>
            <a:noFill/>
            <a:ln w="3175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Secrétariat et Service administratif et comptable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(03)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679185" y="6404779"/>
              <a:ext cx="2170241" cy="120968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Dispositif technique </a:t>
              </a:r>
              <a:r>
                <a:rPr lang="fr-FR" sz="1100" dirty="0">
                  <a:solidFill>
                    <a:sysClr val="windowText" lastClr="000000"/>
                  </a:solidFill>
                  <a:latin typeface="Calibri" panose="020F0502020204030204"/>
                </a:rPr>
                <a:t>d’Accompagnement</a:t>
              </a: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 des porteurs privés de projet agricoles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(1 sup + 1 </a:t>
              </a:r>
              <a:r>
                <a:rPr kumimoji="0" lang="fr-FR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Zootech</a:t>
              </a: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 + 1 Génie Ru </a:t>
              </a:r>
              <a:r>
                <a:rPr lang="fr-FR" sz="1100" dirty="0" err="1">
                  <a:solidFill>
                    <a:sysClr val="windowText" lastClr="000000"/>
                  </a:solidFill>
                  <a:latin typeface="Calibri" panose="020F0502020204030204"/>
                </a:rPr>
                <a:t>e</a:t>
              </a: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t 6 facilitateurs)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42111" y="4808195"/>
              <a:ext cx="2194823" cy="891569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Assises des territoires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( CIC,</a:t>
              </a:r>
              <a:r>
                <a:rPr kumimoji="0" lang="fr-FR" sz="12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 communes, SDE, </a:t>
              </a:r>
              <a:r>
                <a:rPr lang="fr-FR" sz="1200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s</a:t>
              </a:r>
              <a:r>
                <a:rPr kumimoji="0" lang="fr-FR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ympathisants</a:t>
              </a: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 et PTF)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2267164" y="6744253"/>
              <a:ext cx="1414228" cy="552809"/>
            </a:xfrm>
            <a:prstGeom prst="rect">
              <a:avLst/>
            </a:prstGeom>
            <a:noFill/>
            <a:ln w="3175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Chargés de Mission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(04)</a:t>
              </a:r>
            </a:p>
          </p:txBody>
        </p: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1017520" y="5580254"/>
              <a:ext cx="8599518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Le Service Technique Intercommunal</a:t>
              </a:r>
              <a:endPara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3380246" y="6038523"/>
              <a:ext cx="2780628" cy="33855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Un Directeur Exécutif</a:t>
              </a:r>
              <a:endPara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1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499713"/>
            <a:ext cx="9144000" cy="53582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/>
              <a:t>Pérennisation des aménagements et infrastructures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Si tous ces pistes sont sécurisées et ces infrastructures marchandes à bétail fonctionnelles, comment faire pour les pérenniser ?</a:t>
            </a:r>
          </a:p>
          <a:p>
            <a:endParaRPr lang="fr-FR" sz="105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Une approche en 2 étapes</a:t>
            </a:r>
          </a:p>
          <a:p>
            <a:endParaRPr lang="fr-F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L’ancrage institutionnel et dispositif technique.</a:t>
            </a:r>
            <a:endParaRPr lang="fr-F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La mise en place d’un dispositif de suivi et de supervision. 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80" y="396925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34" y="267370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314346"/>
              </p:ext>
            </p:extLst>
          </p:nvPr>
        </p:nvGraphicFramePr>
        <p:xfrm>
          <a:off x="3519327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327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995" y="306914"/>
            <a:ext cx="126032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499713"/>
            <a:ext cx="9144000" cy="53582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/>
              <a:t>Ancrage institutionnel </a:t>
            </a:r>
            <a:endParaRPr lang="fr-FR" sz="2000" b="1" dirty="0" smtClean="0"/>
          </a:p>
          <a:p>
            <a:endParaRPr lang="fr-FR" sz="2000" b="1" dirty="0"/>
          </a:p>
          <a:p>
            <a:endParaRPr lang="fr-FR" sz="2000" b="1" dirty="0" smtClean="0"/>
          </a:p>
          <a:p>
            <a:endParaRPr lang="fr-FR" sz="2000" b="1" dirty="0"/>
          </a:p>
          <a:p>
            <a:endParaRPr lang="fr-FR" sz="2000" b="1" dirty="0" smtClean="0"/>
          </a:p>
          <a:p>
            <a:endParaRPr lang="fr-FR" sz="2000" b="1" dirty="0"/>
          </a:p>
          <a:p>
            <a:endParaRPr lang="fr-FR" sz="2000" b="1" dirty="0" smtClean="0"/>
          </a:p>
          <a:p>
            <a:endParaRPr lang="fr-FR" sz="2000" b="1" dirty="0"/>
          </a:p>
          <a:p>
            <a:endParaRPr lang="fr-FR" sz="2000" b="1" dirty="0" smtClean="0"/>
          </a:p>
          <a:p>
            <a:endParaRPr lang="fr-FR" sz="2000" b="1" dirty="0"/>
          </a:p>
          <a:p>
            <a:endParaRPr lang="fr-FR" sz="2000" b="1" dirty="0" smtClean="0"/>
          </a:p>
          <a:p>
            <a:endParaRPr lang="fr-FR" sz="2000" b="1" dirty="0"/>
          </a:p>
          <a:p>
            <a:endParaRPr lang="fr-FR" sz="2000" b="1" dirty="0" smtClean="0"/>
          </a:p>
          <a:p>
            <a:endParaRPr lang="fr-FR" sz="2000" b="1" dirty="0"/>
          </a:p>
          <a:p>
            <a:endParaRPr lang="fr-FR" sz="2000" b="1" dirty="0" smtClean="0"/>
          </a:p>
          <a:p>
            <a:endParaRPr lang="fr-FR" sz="2000" b="1" dirty="0"/>
          </a:p>
          <a:p>
            <a:endParaRPr lang="fr-FR" sz="2000" b="1" dirty="0"/>
          </a:p>
        </p:txBody>
      </p:sp>
      <p:sp>
        <p:nvSpPr>
          <p:cNvPr id="9" name="Parallélogramme 8"/>
          <p:cNvSpPr/>
          <p:nvPr/>
        </p:nvSpPr>
        <p:spPr>
          <a:xfrm>
            <a:off x="-207566" y="-15970"/>
            <a:ext cx="7823774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80" y="396925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ANOPE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34" y="267370"/>
            <a:ext cx="1021405" cy="9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314346"/>
              </p:ext>
            </p:extLst>
          </p:nvPr>
        </p:nvGraphicFramePr>
        <p:xfrm>
          <a:off x="3519327" y="366739"/>
          <a:ext cx="1220799" cy="66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Image bitmap" r:id="rId7" imgW="2219635" imgH="1200318" progId="Paint.Picture">
                  <p:embed/>
                </p:oleObj>
              </mc:Choice>
              <mc:Fallback>
                <p:oleObj name="Image bitmap" r:id="rId7" imgW="2219635" imgH="1200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327" y="366739"/>
                        <a:ext cx="1220799" cy="6601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995" y="306914"/>
            <a:ext cx="1260324" cy="720000"/>
          </a:xfrm>
          <a:prstGeom prst="rect">
            <a:avLst/>
          </a:prstGeom>
        </p:spPr>
      </p:pic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2560875101"/>
              </p:ext>
            </p:extLst>
          </p:nvPr>
        </p:nvGraphicFramePr>
        <p:xfrm>
          <a:off x="152400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Ellipse 14"/>
          <p:cNvSpPr/>
          <p:nvPr/>
        </p:nvSpPr>
        <p:spPr>
          <a:xfrm>
            <a:off x="3851920" y="3573016"/>
            <a:ext cx="1296144" cy="864096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417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3936</TotalTime>
  <Words>1310</Words>
  <Application>Microsoft Office PowerPoint</Application>
  <PresentationFormat>Affichage à l'écran (4:3)</PresentationFormat>
  <Paragraphs>398</Paragraphs>
  <Slides>24</Slides>
  <Notes>23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Brush Script MT</vt:lpstr>
      <vt:lpstr>Calibri</vt:lpstr>
      <vt:lpstr>Calibri Light</vt:lpstr>
      <vt:lpstr>Trebuchet MS</vt:lpstr>
      <vt:lpstr>Wingdings</vt:lpstr>
      <vt:lpstr>Thème Office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Beverly BRULLEFERT</dc:creator>
  <cp:lastModifiedBy>Kasso Raymond DOSSOU</cp:lastModifiedBy>
  <cp:revision>236</cp:revision>
  <dcterms:created xsi:type="dcterms:W3CDTF">2015-01-20T16:46:24Z</dcterms:created>
  <dcterms:modified xsi:type="dcterms:W3CDTF">2019-11-18T07:54:05Z</dcterms:modified>
</cp:coreProperties>
</file>