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16" r:id="rId3"/>
    <p:sldId id="418" r:id="rId4"/>
    <p:sldId id="420" r:id="rId5"/>
    <p:sldId id="434" r:id="rId6"/>
    <p:sldId id="435" r:id="rId7"/>
    <p:sldId id="422" r:id="rId8"/>
    <p:sldId id="432" r:id="rId9"/>
    <p:sldId id="429" r:id="rId10"/>
    <p:sldId id="431" r:id="rId11"/>
    <p:sldId id="425" r:id="rId12"/>
    <p:sldId id="430" r:id="rId13"/>
    <p:sldId id="427" r:id="rId14"/>
    <p:sldId id="433" r:id="rId15"/>
    <p:sldId id="42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8BEB5"/>
    <a:srgbClr val="E85236"/>
    <a:srgbClr val="E5AF00"/>
    <a:srgbClr val="FD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7" autoAdjust="0"/>
    <p:restoredTop sz="95400" autoAdjust="0"/>
  </p:normalViewPr>
  <p:slideViewPr>
    <p:cSldViewPr>
      <p:cViewPr varScale="1">
        <p:scale>
          <a:sx n="89" d="100"/>
          <a:sy n="89" d="100"/>
        </p:scale>
        <p:origin x="1334" y="7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40FB7-8D40-4714-A6F6-B0A89C5BC3C9}" type="datetimeFigureOut">
              <a:rPr lang="fr-FR" smtClean="0"/>
              <a:pPr/>
              <a:t>17/11/2019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E7657-15BB-448E-B72A-D3E236DA30C3}" type="slidenum">
              <a:rPr lang="fr-FR" smtClean="0"/>
              <a:pPr/>
              <a:t>‹N°›</a:t>
            </a:fld>
            <a:endParaRPr lang="fr-FR"/>
          </a:p>
        </p:txBody>
      </p:sp>
    </p:spTree>
    <p:extLst>
      <p:ext uri="{BB962C8B-B14F-4D97-AF65-F5344CB8AC3E}">
        <p14:creationId xmlns:p14="http://schemas.microsoft.com/office/powerpoint/2010/main" val="191780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a:t>
            </a:fld>
            <a:endParaRPr lang="fr-FR"/>
          </a:p>
        </p:txBody>
      </p:sp>
    </p:spTree>
    <p:extLst>
      <p:ext uri="{BB962C8B-B14F-4D97-AF65-F5344CB8AC3E}">
        <p14:creationId xmlns:p14="http://schemas.microsoft.com/office/powerpoint/2010/main" val="286794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10</a:t>
            </a:fld>
            <a:endParaRPr lang="fr-FR"/>
          </a:p>
        </p:txBody>
      </p:sp>
    </p:spTree>
    <p:extLst>
      <p:ext uri="{BB962C8B-B14F-4D97-AF65-F5344CB8AC3E}">
        <p14:creationId xmlns:p14="http://schemas.microsoft.com/office/powerpoint/2010/main" val="329474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11</a:t>
            </a:fld>
            <a:endParaRPr lang="fr-FR"/>
          </a:p>
        </p:txBody>
      </p:sp>
    </p:spTree>
    <p:extLst>
      <p:ext uri="{BB962C8B-B14F-4D97-AF65-F5344CB8AC3E}">
        <p14:creationId xmlns:p14="http://schemas.microsoft.com/office/powerpoint/2010/main" val="401861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12</a:t>
            </a:fld>
            <a:endParaRPr lang="fr-FR"/>
          </a:p>
        </p:txBody>
      </p:sp>
    </p:spTree>
    <p:extLst>
      <p:ext uri="{BB962C8B-B14F-4D97-AF65-F5344CB8AC3E}">
        <p14:creationId xmlns:p14="http://schemas.microsoft.com/office/powerpoint/2010/main" val="46673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13</a:t>
            </a:fld>
            <a:endParaRPr lang="fr-FR"/>
          </a:p>
        </p:txBody>
      </p:sp>
    </p:spTree>
    <p:extLst>
      <p:ext uri="{BB962C8B-B14F-4D97-AF65-F5344CB8AC3E}">
        <p14:creationId xmlns:p14="http://schemas.microsoft.com/office/powerpoint/2010/main" val="186642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14</a:t>
            </a:fld>
            <a:endParaRPr lang="fr-FR"/>
          </a:p>
        </p:txBody>
      </p:sp>
    </p:spTree>
    <p:extLst>
      <p:ext uri="{BB962C8B-B14F-4D97-AF65-F5344CB8AC3E}">
        <p14:creationId xmlns:p14="http://schemas.microsoft.com/office/powerpoint/2010/main" val="404704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15</a:t>
            </a:fld>
            <a:endParaRPr lang="fr-FR"/>
          </a:p>
        </p:txBody>
      </p:sp>
    </p:spTree>
    <p:extLst>
      <p:ext uri="{BB962C8B-B14F-4D97-AF65-F5344CB8AC3E}">
        <p14:creationId xmlns:p14="http://schemas.microsoft.com/office/powerpoint/2010/main" val="114361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2</a:t>
            </a:fld>
            <a:endParaRPr lang="fr-FR"/>
          </a:p>
        </p:txBody>
      </p:sp>
    </p:spTree>
    <p:extLst>
      <p:ext uri="{BB962C8B-B14F-4D97-AF65-F5344CB8AC3E}">
        <p14:creationId xmlns:p14="http://schemas.microsoft.com/office/powerpoint/2010/main" val="17058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3</a:t>
            </a:fld>
            <a:endParaRPr lang="fr-FR"/>
          </a:p>
        </p:txBody>
      </p:sp>
    </p:spTree>
    <p:extLst>
      <p:ext uri="{BB962C8B-B14F-4D97-AF65-F5344CB8AC3E}">
        <p14:creationId xmlns:p14="http://schemas.microsoft.com/office/powerpoint/2010/main" val="284640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4</a:t>
            </a:fld>
            <a:endParaRPr lang="fr-FR"/>
          </a:p>
        </p:txBody>
      </p:sp>
    </p:spTree>
    <p:extLst>
      <p:ext uri="{BB962C8B-B14F-4D97-AF65-F5344CB8AC3E}">
        <p14:creationId xmlns:p14="http://schemas.microsoft.com/office/powerpoint/2010/main" val="297979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5</a:t>
            </a:fld>
            <a:endParaRPr lang="fr-FR"/>
          </a:p>
        </p:txBody>
      </p:sp>
    </p:spTree>
    <p:extLst>
      <p:ext uri="{BB962C8B-B14F-4D97-AF65-F5344CB8AC3E}">
        <p14:creationId xmlns:p14="http://schemas.microsoft.com/office/powerpoint/2010/main" val="27696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6</a:t>
            </a:fld>
            <a:endParaRPr lang="fr-FR"/>
          </a:p>
        </p:txBody>
      </p:sp>
    </p:spTree>
    <p:extLst>
      <p:ext uri="{BB962C8B-B14F-4D97-AF65-F5344CB8AC3E}">
        <p14:creationId xmlns:p14="http://schemas.microsoft.com/office/powerpoint/2010/main" val="95777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7</a:t>
            </a:fld>
            <a:endParaRPr lang="fr-FR"/>
          </a:p>
        </p:txBody>
      </p:sp>
    </p:spTree>
    <p:extLst>
      <p:ext uri="{BB962C8B-B14F-4D97-AF65-F5344CB8AC3E}">
        <p14:creationId xmlns:p14="http://schemas.microsoft.com/office/powerpoint/2010/main" val="128676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8</a:t>
            </a:fld>
            <a:endParaRPr lang="fr-FR"/>
          </a:p>
        </p:txBody>
      </p:sp>
    </p:spTree>
    <p:extLst>
      <p:ext uri="{BB962C8B-B14F-4D97-AF65-F5344CB8AC3E}">
        <p14:creationId xmlns:p14="http://schemas.microsoft.com/office/powerpoint/2010/main" val="122385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CE7657-15BB-448E-B72A-D3E236DA30C3}" type="slidenum">
              <a:rPr lang="fr-FR" smtClean="0"/>
              <a:pPr/>
              <a:t>9</a:t>
            </a:fld>
            <a:endParaRPr lang="fr-FR"/>
          </a:p>
        </p:txBody>
      </p:sp>
    </p:spTree>
    <p:extLst>
      <p:ext uri="{BB962C8B-B14F-4D97-AF65-F5344CB8AC3E}">
        <p14:creationId xmlns:p14="http://schemas.microsoft.com/office/powerpoint/2010/main" val="310272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22467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17956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6857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58257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72574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196592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34640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229371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208478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399847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EA28689-2D47-4414-87C0-9A899FC10E7F}" type="datetimeFigureOut">
              <a:rPr lang="fr-FR" smtClean="0"/>
              <a:pPr/>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D4A0E7-6F00-435F-9E1F-9C2C14727BB2}" type="slidenum">
              <a:rPr lang="fr-FR" smtClean="0"/>
              <a:pPr/>
              <a:t>‹N°›</a:t>
            </a:fld>
            <a:endParaRPr lang="fr-FR"/>
          </a:p>
        </p:txBody>
      </p:sp>
    </p:spTree>
    <p:extLst>
      <p:ext uri="{BB962C8B-B14F-4D97-AF65-F5344CB8AC3E}">
        <p14:creationId xmlns:p14="http://schemas.microsoft.com/office/powerpoint/2010/main" val="387242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28689-2D47-4414-87C0-9A899FC10E7F}" type="datetimeFigureOut">
              <a:rPr lang="fr-FR" smtClean="0"/>
              <a:pPr/>
              <a:t>17/11/2019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4A0E7-6F00-435F-9E1F-9C2C14727BB2}" type="slidenum">
              <a:rPr lang="fr-FR" smtClean="0"/>
              <a:pPr/>
              <a:t>‹N°›</a:t>
            </a:fld>
            <a:endParaRPr lang="fr-FR"/>
          </a:p>
        </p:txBody>
      </p:sp>
    </p:spTree>
    <p:extLst>
      <p:ext uri="{BB962C8B-B14F-4D97-AF65-F5344CB8AC3E}">
        <p14:creationId xmlns:p14="http://schemas.microsoft.com/office/powerpoint/2010/main" val="2271934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84784"/>
            <a:ext cx="9180512" cy="540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250930" y="2590800"/>
            <a:ext cx="8713558" cy="241324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i="1" dirty="0" smtClean="0">
                <a:solidFill>
                  <a:srgbClr val="C00000"/>
                </a:solidFill>
                <a:latin typeface="Arial" pitchFamily="34" charset="0"/>
                <a:cs typeface="Arial" pitchFamily="34" charset="0"/>
              </a:rPr>
              <a:t>PREDIP </a:t>
            </a:r>
            <a:r>
              <a:rPr lang="fr-FR" sz="2400" b="1" i="1" dirty="0">
                <a:solidFill>
                  <a:srgbClr val="C00000"/>
                </a:solidFill>
                <a:latin typeface="Arial" pitchFamily="34" charset="0"/>
                <a:cs typeface="Arial" pitchFamily="34" charset="0"/>
              </a:rPr>
              <a:t>C3 </a:t>
            </a:r>
            <a:r>
              <a:rPr lang="fr-FR" sz="2400" b="1" i="1" dirty="0" smtClean="0">
                <a:solidFill>
                  <a:srgbClr val="C00000"/>
                </a:solidFill>
                <a:latin typeface="Arial" pitchFamily="34" charset="0"/>
                <a:cs typeface="Arial" pitchFamily="34" charset="0"/>
              </a:rPr>
              <a:t>(PAMOBARMA)</a:t>
            </a:r>
          </a:p>
          <a:p>
            <a:r>
              <a:rPr lang="fr-FR" sz="2400" b="1" i="1" dirty="0" smtClean="0">
                <a:solidFill>
                  <a:srgbClr val="C00000"/>
                </a:solidFill>
                <a:latin typeface="Arial" pitchFamily="34" charset="0"/>
                <a:cs typeface="Arial" pitchFamily="34" charset="0"/>
              </a:rPr>
              <a:t>ZONE D’INTERVENTION OPEF NORD CÔTE D’IVOIRE</a:t>
            </a:r>
          </a:p>
          <a:p>
            <a:r>
              <a:rPr lang="fr-FR" sz="2400" b="1" i="1" dirty="0" smtClean="0">
                <a:solidFill>
                  <a:srgbClr val="C00000"/>
                </a:solidFill>
                <a:latin typeface="Arial" pitchFamily="34" charset="0"/>
                <a:cs typeface="Arial" pitchFamily="34" charset="0"/>
              </a:rPr>
              <a:t>TCHOLOGO – PORO - BAGOUE</a:t>
            </a:r>
          </a:p>
          <a:p>
            <a:endParaRPr lang="fr-FR" sz="2400" b="1" i="1" dirty="0"/>
          </a:p>
          <a:p>
            <a:endParaRPr lang="fr-FR" sz="2400" b="1" dirty="0">
              <a:solidFill>
                <a:srgbClr val="C00000"/>
              </a:solidFill>
              <a:latin typeface="Arial" pitchFamily="34" charset="0"/>
              <a:cs typeface="Arial" pitchFamily="34" charset="0"/>
            </a:endParaRPr>
          </a:p>
        </p:txBody>
      </p:sp>
      <p:sp>
        <p:nvSpPr>
          <p:cNvPr id="9" name="Parallélogramme 8"/>
          <p:cNvSpPr/>
          <p:nvPr/>
        </p:nvSpPr>
        <p:spPr>
          <a:xfrm>
            <a:off x="-207566" y="272063"/>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2" name="Imag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537" y="336828"/>
            <a:ext cx="1260324" cy="720000"/>
          </a:xfrm>
          <a:prstGeom prst="rect">
            <a:avLst/>
          </a:prstGeom>
        </p:spPr>
      </p:pic>
      <p:pic>
        <p:nvPicPr>
          <p:cNvPr id="13" name="Image 12" descr="Logo U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5">
            <a:extLst>
              <a:ext uri="{28A0092B-C50C-407E-A947-70E740481C1C}">
                <a14:useLocalDpi xmlns:a14="http://schemas.microsoft.com/office/drawing/2010/main" val="0"/>
              </a:ext>
            </a:extLst>
          </a:blip>
          <a:srcRect/>
          <a:stretch>
            <a:fillRect/>
          </a:stretch>
        </p:blipFill>
        <p:spPr bwMode="auto">
          <a:xfrm>
            <a:off x="2262455" y="392092"/>
            <a:ext cx="1464945" cy="734695"/>
          </a:xfrm>
          <a:prstGeom prst="rect">
            <a:avLst/>
          </a:prstGeom>
          <a:noFill/>
          <a:ln>
            <a:noFill/>
          </a:ln>
        </p:spPr>
      </p:pic>
      <p:pic>
        <p:nvPicPr>
          <p:cNvPr id="8" name="Image 7" descr="C:\Users\user1\Desktop\OPEF\IMG-20180828-WA0004.jpg"/>
          <p:cNvPicPr/>
          <p:nvPr/>
        </p:nvPicPr>
        <p:blipFill>
          <a:blip r:embed="rId6">
            <a:extLst>
              <a:ext uri="{28A0092B-C50C-407E-A947-70E740481C1C}">
                <a14:useLocalDpi xmlns:a14="http://schemas.microsoft.com/office/drawing/2010/main" val="0"/>
              </a:ext>
            </a:extLst>
          </a:blip>
          <a:srcRect/>
          <a:stretch>
            <a:fillRect/>
          </a:stretch>
        </p:blipFill>
        <p:spPr bwMode="auto">
          <a:xfrm>
            <a:off x="7534644" y="359430"/>
            <a:ext cx="1080120" cy="800021"/>
          </a:xfrm>
          <a:prstGeom prst="rect">
            <a:avLst/>
          </a:prstGeom>
          <a:noFill/>
          <a:ln>
            <a:noFill/>
          </a:ln>
        </p:spPr>
      </p:pic>
    </p:spTree>
    <p:extLst>
      <p:ext uri="{BB962C8B-B14F-4D97-AF65-F5344CB8AC3E}">
        <p14:creationId xmlns:p14="http://schemas.microsoft.com/office/powerpoint/2010/main" val="1998942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3" y="1211367"/>
            <a:ext cx="9180512" cy="60340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66654" y="1300896"/>
            <a:ext cx="9144000" cy="552615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r>
              <a:rPr lang="fr-FR" sz="2400" dirty="0" smtClean="0">
                <a:latin typeface="Trebuchet MS" panose="020B0603020202020204" pitchFamily="34" charset="0"/>
              </a:rPr>
              <a:t>Collecte de données sur les six quais d’embarquement de la région du Tchologo </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Mise en place de 5 comités de suivi sur  les 35 km de pistes balisées pendant le PARSAO</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Accompagnement d’une étudiante de l’Université de paris Nanterre en master 1 sur les négociation des pistes de transhumance</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Facilitation de l’accès à 3 bourses d’étude du CILSS à 3 étudiants Ivoiriens </a:t>
            </a: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024371" y="476672"/>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421470" y="297632"/>
            <a:ext cx="1089705" cy="788184"/>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929" y="380543"/>
            <a:ext cx="1260324" cy="720000"/>
          </a:xfrm>
          <a:prstGeom prst="rect">
            <a:avLst/>
          </a:prstGeom>
        </p:spPr>
      </p:pic>
    </p:spTree>
    <p:extLst>
      <p:ext uri="{BB962C8B-B14F-4D97-AF65-F5344CB8AC3E}">
        <p14:creationId xmlns:p14="http://schemas.microsoft.com/office/powerpoint/2010/main" val="359559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38435"/>
            <a:ext cx="9180512" cy="61594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35496" y="1204757"/>
            <a:ext cx="8713558" cy="6093148"/>
          </a:xfrm>
          <a:prstGeom prst="rect">
            <a:avLst/>
          </a:prstGeom>
          <a:no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smtClean="0">
                <a:solidFill>
                  <a:srgbClr val="C00000"/>
                </a:solidFill>
                <a:latin typeface="Trebuchet MS" panose="020B0603020202020204" pitchFamily="34" charset="0"/>
              </a:rPr>
              <a:t>PRINCIPAUX ÉVÈNEMENTS SURVENUS</a:t>
            </a:r>
          </a:p>
          <a:p>
            <a:endParaRPr lang="fr-FR" sz="2800" dirty="0" smtClean="0">
              <a:solidFill>
                <a:srgbClr val="C00000"/>
              </a:solidFill>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Le Ministère des Ressources Animales et Halieutiques en Côte d’Ivoire (MIRAH CI) est en train d’organiser la filière bétail viande</a:t>
            </a:r>
          </a:p>
          <a:p>
            <a:pPr marL="342900" indent="-342900" algn="l">
              <a:buFontTx/>
              <a:buChar char="-"/>
            </a:pPr>
            <a:endParaRPr lang="fr-FR" sz="2400" dirty="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Election des Présidents Régionaux des Sociétés Coopératives des Eleveurs de Bovins des régions du Tchologo, du Kabadougou et du </a:t>
            </a:r>
            <a:r>
              <a:rPr lang="fr-FR" sz="2400" dirty="0">
                <a:latin typeface="Trebuchet MS" panose="020B0603020202020204" pitchFamily="34" charset="0"/>
              </a:rPr>
              <a:t>P</a:t>
            </a:r>
            <a:r>
              <a:rPr lang="fr-FR" sz="2400" dirty="0" smtClean="0">
                <a:latin typeface="Trebuchet MS" panose="020B0603020202020204" pitchFamily="34" charset="0"/>
              </a:rPr>
              <a:t>oro </a:t>
            </a:r>
          </a:p>
          <a:p>
            <a:pPr algn="l"/>
            <a:endParaRPr lang="fr-FR" sz="2400" dirty="0" smtClean="0">
              <a:latin typeface="Trebuchet MS" panose="020B0603020202020204" pitchFamily="34" charset="0"/>
            </a:endParaRP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Changement de ministre au ministère des ressources animales et halieutiques de Côte d’Ivoire</a:t>
            </a:r>
          </a:p>
          <a:p>
            <a:pPr algn="l"/>
            <a:endParaRPr lang="fr-FR" sz="2400" dirty="0" smtClean="0">
              <a:latin typeface="Trebuchet MS" panose="020B0603020202020204" pitchFamily="34" charset="0"/>
            </a:endParaRPr>
          </a:p>
          <a:p>
            <a:pPr marL="342900" indent="-342900" algn="l">
              <a:buFontTx/>
              <a:buChar char="-"/>
            </a:pPr>
            <a:r>
              <a:rPr lang="fr-FR" sz="2400" dirty="0"/>
              <a:t>La première pluie est tombée le 9 Mars. Et il y a eu un temps d’écart          avant l’arrivée des pluies suivantes ce qui a provoqué une sécheresse en deux temps. Après, de  grandes pluies ont été enregistrées sur l’ensemble du territoire </a:t>
            </a:r>
            <a:r>
              <a:rPr lang="fr-FR" sz="2400" dirty="0" smtClean="0"/>
              <a:t>national</a:t>
            </a:r>
          </a:p>
          <a:p>
            <a:pPr algn="l"/>
            <a:endParaRPr lang="fr-FR" sz="2400" dirty="0">
              <a:latin typeface="Trebuchet MS" panose="020B0603020202020204" pitchFamily="34" charset="0"/>
            </a:endParaRPr>
          </a:p>
          <a:p>
            <a:pPr marL="342900" indent="-342900" algn="l">
              <a:buFontTx/>
              <a:buChar char="-"/>
            </a:pPr>
            <a:r>
              <a:rPr lang="fr-FR" sz="2400" dirty="0"/>
              <a:t>L’appelle à la Grève des Chevillards du 20 Mai à l’abattoir de </a:t>
            </a:r>
            <a:r>
              <a:rPr lang="fr-FR" sz="2400" dirty="0" err="1"/>
              <a:t>Port-Bouet</a:t>
            </a:r>
            <a:r>
              <a:rPr lang="fr-FR" sz="2400" dirty="0"/>
              <a:t>  à     Abidjan et la crise des transitaires du bétail  au nord de la Côte d’Ivoire (Ouangolodougou), dans le mois de Mars ont réduit l’entrée du bétail aux frontières du Burkina Faso et du Mali avec la côte d’Ivoire pendant cette </a:t>
            </a:r>
            <a:r>
              <a:rPr lang="fr-FR" sz="2400" dirty="0" smtClean="0"/>
              <a:t>période</a:t>
            </a:r>
            <a:endParaRPr lang="fr-FR" sz="2400" dirty="0"/>
          </a:p>
        </p:txBody>
      </p:sp>
      <p:sp>
        <p:nvSpPr>
          <p:cNvPr id="9" name="Parallélogramme 8"/>
          <p:cNvSpPr/>
          <p:nvPr/>
        </p:nvSpPr>
        <p:spPr>
          <a:xfrm>
            <a:off x="-195615" y="57004"/>
            <a:ext cx="7823774" cy="101511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294228" y="345998"/>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059361" y="288258"/>
            <a:ext cx="1137596" cy="850177"/>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0256" y="312247"/>
            <a:ext cx="1260324" cy="720000"/>
          </a:xfrm>
          <a:prstGeom prst="rect">
            <a:avLst/>
          </a:prstGeom>
        </p:spPr>
      </p:pic>
    </p:spTree>
    <p:extLst>
      <p:ext uri="{BB962C8B-B14F-4D97-AF65-F5344CB8AC3E}">
        <p14:creationId xmlns:p14="http://schemas.microsoft.com/office/powerpoint/2010/main" val="271215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38435"/>
            <a:ext cx="9180512" cy="61594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35496" y="-603447"/>
            <a:ext cx="9108504" cy="790135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r>
              <a:rPr lang="fr-FR" sz="2400" dirty="0" smtClean="0"/>
              <a:t>Déguerpissement </a:t>
            </a:r>
            <a:r>
              <a:rPr lang="fr-FR" sz="2400" dirty="0"/>
              <a:t>des agro éleveurs, des agriculteurs, des villages et des campements des forêts </a:t>
            </a:r>
            <a:r>
              <a:rPr lang="fr-FR" sz="2400" dirty="0" smtClean="0"/>
              <a:t>classées en </a:t>
            </a:r>
            <a:r>
              <a:rPr lang="fr-FR" sz="2400" dirty="0"/>
              <a:t>Côte </a:t>
            </a:r>
            <a:r>
              <a:rPr lang="fr-FR" sz="2400" dirty="0" smtClean="0"/>
              <a:t>d’Ivoire</a:t>
            </a:r>
          </a:p>
          <a:p>
            <a:pPr marL="342900" indent="-342900" algn="l">
              <a:buFontTx/>
              <a:buChar char="-"/>
            </a:pPr>
            <a:endParaRPr lang="fr-FR" sz="2400" dirty="0"/>
          </a:p>
          <a:p>
            <a:pPr algn="l"/>
            <a:r>
              <a:rPr lang="fr-FR" sz="2400" dirty="0" smtClean="0"/>
              <a:t>- Tracasserie </a:t>
            </a:r>
            <a:r>
              <a:rPr lang="fr-FR" sz="2400" dirty="0"/>
              <a:t>de la part de l’Association de Gestion des ressources naturelles et de la Faune (AGEREF) dans le </a:t>
            </a:r>
            <a:r>
              <a:rPr lang="fr-FR" sz="2400" dirty="0" smtClean="0"/>
              <a:t>Warigué</a:t>
            </a:r>
          </a:p>
          <a:p>
            <a:pPr algn="l"/>
            <a:endParaRPr lang="fr-FR" sz="2400" dirty="0"/>
          </a:p>
          <a:p>
            <a:pPr algn="l"/>
            <a:r>
              <a:rPr lang="fr-FR" sz="2400" dirty="0" smtClean="0"/>
              <a:t>- Présence </a:t>
            </a:r>
            <a:r>
              <a:rPr lang="fr-FR" sz="2400" dirty="0"/>
              <a:t>des orpailleurs dans les zones de pâturage ou </a:t>
            </a:r>
            <a:r>
              <a:rPr lang="fr-FR" sz="2400" dirty="0" smtClean="0"/>
              <a:t>village sur l’ensemble du territoire national</a:t>
            </a:r>
          </a:p>
          <a:p>
            <a:pPr algn="l"/>
            <a:endParaRPr lang="fr-FR" sz="2400" dirty="0"/>
          </a:p>
          <a:p>
            <a:pPr marL="342900" indent="-342900" algn="l">
              <a:buFontTx/>
              <a:buChar char="-"/>
            </a:pPr>
            <a:r>
              <a:rPr lang="fr-FR" sz="2400" dirty="0" smtClean="0"/>
              <a:t>La </a:t>
            </a:r>
            <a:r>
              <a:rPr lang="fr-FR" sz="2400" dirty="0"/>
              <a:t>situation de crise à l’abattoir de </a:t>
            </a:r>
            <a:r>
              <a:rPr lang="fr-FR" sz="2400" dirty="0" err="1"/>
              <a:t>Port-bouet</a:t>
            </a:r>
            <a:r>
              <a:rPr lang="fr-FR" sz="2400" dirty="0"/>
              <a:t> a créé une augmentation des prix. Le prix de la viande à cette période est passé de </a:t>
            </a:r>
            <a:r>
              <a:rPr lang="fr-FR" sz="2400" dirty="0" smtClean="0"/>
              <a:t>2.200f </a:t>
            </a:r>
            <a:r>
              <a:rPr lang="fr-FR" sz="2400" dirty="0" err="1"/>
              <a:t>cfa</a:t>
            </a:r>
            <a:r>
              <a:rPr lang="fr-FR" sz="2400" dirty="0"/>
              <a:t> à </a:t>
            </a:r>
            <a:r>
              <a:rPr lang="fr-FR" sz="2400" dirty="0" smtClean="0"/>
              <a:t>3.000f </a:t>
            </a:r>
            <a:r>
              <a:rPr lang="fr-FR" sz="2400" dirty="0" err="1"/>
              <a:t>cfa</a:t>
            </a:r>
            <a:r>
              <a:rPr lang="fr-FR" sz="2400" dirty="0"/>
              <a:t>. </a:t>
            </a:r>
            <a:endParaRPr lang="fr-FR" sz="2400" dirty="0" smtClean="0"/>
          </a:p>
          <a:p>
            <a:pPr marL="342900" indent="-342900" algn="l">
              <a:buFontTx/>
              <a:buChar char="-"/>
            </a:pPr>
            <a:endParaRPr lang="fr-FR" sz="2400" dirty="0" smtClean="0"/>
          </a:p>
          <a:p>
            <a:pPr marL="342900" indent="-342900" algn="l">
              <a:buFontTx/>
              <a:buChar char="-"/>
            </a:pPr>
            <a:r>
              <a:rPr lang="fr-FR" sz="2400" dirty="0" smtClean="0">
                <a:latin typeface="Trebuchet MS" panose="020B0603020202020204" pitchFamily="34" charset="0"/>
              </a:rPr>
              <a:t>Durant la campagne 2018-2019, un grand nombre de transhumants </a:t>
            </a:r>
            <a:r>
              <a:rPr lang="fr-FR" sz="2400" dirty="0" smtClean="0">
                <a:latin typeface="Trebuchet MS" panose="020B0603020202020204" pitchFamily="34" charset="0"/>
              </a:rPr>
              <a:t>est</a:t>
            </a:r>
            <a:r>
              <a:rPr lang="fr-FR" sz="2400" dirty="0" smtClean="0">
                <a:latin typeface="Trebuchet MS" panose="020B0603020202020204" pitchFamily="34" charset="0"/>
              </a:rPr>
              <a:t> </a:t>
            </a:r>
            <a:r>
              <a:rPr lang="fr-FR" sz="2400" dirty="0" smtClean="0">
                <a:latin typeface="Trebuchet MS" panose="020B0603020202020204" pitchFamily="34" charset="0"/>
              </a:rPr>
              <a:t>arrivé en Côte d’Ivoire et n’est plus retourné. La cote d’ivoire a aussi servi de pays de transit vers la Guinée</a:t>
            </a:r>
          </a:p>
        </p:txBody>
      </p:sp>
      <p:sp>
        <p:nvSpPr>
          <p:cNvPr id="9" name="Parallélogramme 8"/>
          <p:cNvSpPr/>
          <p:nvPr/>
        </p:nvSpPr>
        <p:spPr>
          <a:xfrm>
            <a:off x="-195615" y="57004"/>
            <a:ext cx="7823774" cy="101511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294228" y="345998"/>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059361" y="288258"/>
            <a:ext cx="1137596" cy="850177"/>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0256" y="312247"/>
            <a:ext cx="1260324" cy="720000"/>
          </a:xfrm>
          <a:prstGeom prst="rect">
            <a:avLst/>
          </a:prstGeom>
        </p:spPr>
      </p:pic>
    </p:spTree>
    <p:extLst>
      <p:ext uri="{BB962C8B-B14F-4D97-AF65-F5344CB8AC3E}">
        <p14:creationId xmlns:p14="http://schemas.microsoft.com/office/powerpoint/2010/main" val="404557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5" y="1432413"/>
            <a:ext cx="9180512" cy="540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0" y="1409624"/>
            <a:ext cx="9144000" cy="54233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400" dirty="0" smtClean="0">
              <a:solidFill>
                <a:srgbClr val="C00000"/>
              </a:solidFill>
              <a:latin typeface="Trebuchet MS" panose="020B0603020202020204" pitchFamily="34" charset="0"/>
            </a:endParaRPr>
          </a:p>
          <a:p>
            <a:r>
              <a:rPr lang="fr-FR" sz="2400" dirty="0" smtClean="0">
                <a:solidFill>
                  <a:srgbClr val="C00000"/>
                </a:solidFill>
                <a:latin typeface="Trebuchet MS" panose="020B0603020202020204" pitchFamily="34" charset="0"/>
              </a:rPr>
              <a:t>PRINCIPALES ACTIVITÉS PRÉVUES POUR L’ANNÉE 2020</a:t>
            </a:r>
            <a:endParaRPr lang="fr-FR" sz="2400" dirty="0">
              <a:latin typeface="Trebuchet MS" panose="020B0603020202020204" pitchFamily="34" charset="0"/>
            </a:endParaRPr>
          </a:p>
          <a:p>
            <a:r>
              <a:rPr lang="fr-FR" sz="2400" dirty="0" smtClean="0">
                <a:latin typeface="Trebuchet MS" panose="020B0603020202020204" pitchFamily="34" charset="0"/>
              </a:rPr>
              <a:t> </a:t>
            </a:r>
          </a:p>
          <a:p>
            <a:pPr marL="342900" indent="-342900" algn="l">
              <a:buFontTx/>
              <a:buChar char="-"/>
            </a:pPr>
            <a:r>
              <a:rPr lang="fr-FR" sz="2400" dirty="0" smtClean="0">
                <a:latin typeface="Trebuchet MS" panose="020B0603020202020204" pitchFamily="34" charset="0"/>
              </a:rPr>
              <a:t>Balisage de 200 km de pistes à bétail</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Négociation de 300 km de pistes à bétail</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Réhabilitation et création de points d’eau</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Négociation de deux (2) aires de pâture et une (1) aire de repos</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Collecte de données statistiques</a:t>
            </a:r>
          </a:p>
          <a:p>
            <a:pPr algn="l"/>
            <a:endParaRPr lang="fr-FR" sz="2400" dirty="0" smtClean="0">
              <a:latin typeface="Trebuchet MS" panose="020B0603020202020204"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210153" y="390048"/>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546748" y="219087"/>
            <a:ext cx="1152127" cy="955481"/>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8681" y="352113"/>
            <a:ext cx="1260324" cy="720000"/>
          </a:xfrm>
          <a:prstGeom prst="rect">
            <a:avLst/>
          </a:prstGeom>
        </p:spPr>
      </p:pic>
    </p:spTree>
    <p:extLst>
      <p:ext uri="{BB962C8B-B14F-4D97-AF65-F5344CB8AC3E}">
        <p14:creationId xmlns:p14="http://schemas.microsoft.com/office/powerpoint/2010/main" val="225655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5" y="1432413"/>
            <a:ext cx="9180512" cy="540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0" y="1409624"/>
            <a:ext cx="9144000" cy="542338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400" dirty="0" smtClean="0">
              <a:solidFill>
                <a:srgbClr val="C00000"/>
              </a:solidFill>
              <a:latin typeface="Trebuchet MS" panose="020B0603020202020204" pitchFamily="34" charset="0"/>
            </a:endParaRPr>
          </a:p>
          <a:p>
            <a:r>
              <a:rPr lang="fr-FR" sz="2400" dirty="0" smtClean="0">
                <a:solidFill>
                  <a:srgbClr val="C00000"/>
                </a:solidFill>
                <a:latin typeface="Trebuchet MS" panose="020B0603020202020204" pitchFamily="34" charset="0"/>
              </a:rPr>
              <a:t>PRINCIPALES ACTIVITÉS PRÉVUES POUR L’ANNÉE 2020</a:t>
            </a:r>
            <a:endParaRPr lang="fr-FR" sz="2400" dirty="0">
              <a:latin typeface="Trebuchet MS" panose="020B0603020202020204" pitchFamily="34" charset="0"/>
            </a:endParaRPr>
          </a:p>
          <a:p>
            <a:r>
              <a:rPr lang="fr-FR" sz="2400" dirty="0" smtClean="0">
                <a:latin typeface="Trebuchet MS" panose="020B0603020202020204" pitchFamily="34" charset="0"/>
              </a:rPr>
              <a:t> </a:t>
            </a:r>
          </a:p>
          <a:p>
            <a:pPr marL="342900" indent="-342900" algn="l">
              <a:buFontTx/>
              <a:buChar char="-"/>
            </a:pPr>
            <a:r>
              <a:rPr lang="fr-FR" sz="2400" dirty="0" smtClean="0">
                <a:latin typeface="Trebuchet MS" panose="020B0603020202020204" pitchFamily="34" charset="0"/>
              </a:rPr>
              <a:t>Mise en place d’une inter collectivité dans le Tchologo</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Construction de deux (2) banques aliments bétail dans les régions du  Poro et de la Bagoué</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Fourniture de 200 t d’aliments bétail dans les trois régions</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Réalisation de deux (2) débats informés non accompagnés</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Faire un voyage d’échange </a:t>
            </a:r>
          </a:p>
          <a:p>
            <a:pPr marL="342900" indent="-342900" algn="l">
              <a:buFontTx/>
              <a:buChar char="-"/>
            </a:pPr>
            <a:endParaRPr lang="fr-FR" sz="2400" dirty="0" smtClean="0">
              <a:latin typeface="Trebuchet MS" panose="020B0603020202020204"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210153" y="390048"/>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546748" y="219087"/>
            <a:ext cx="1152127" cy="955481"/>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8681" y="352113"/>
            <a:ext cx="1260324" cy="720000"/>
          </a:xfrm>
          <a:prstGeom prst="rect">
            <a:avLst/>
          </a:prstGeom>
        </p:spPr>
      </p:pic>
    </p:spTree>
    <p:extLst>
      <p:ext uri="{BB962C8B-B14F-4D97-AF65-F5344CB8AC3E}">
        <p14:creationId xmlns:p14="http://schemas.microsoft.com/office/powerpoint/2010/main" val="2946366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5" y="1432413"/>
            <a:ext cx="9180512" cy="540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0" y="1432413"/>
            <a:ext cx="9144000" cy="540059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r>
              <a:rPr lang="fr-FR" sz="2400" b="1" dirty="0">
                <a:solidFill>
                  <a:schemeClr val="bg1"/>
                </a:solidFill>
                <a:effectLst>
                  <a:outerShdw blurRad="38100" dist="38100" dir="2700000" algn="tl">
                    <a:srgbClr val="000000"/>
                  </a:outerShdw>
                </a:effectLst>
                <a:latin typeface="Elephant" panose="02020904090505020303" pitchFamily="18" charset="0"/>
                <a:ea typeface="Arial Unicode MS" pitchFamily="34" charset="-128"/>
                <a:cs typeface="Arial Unicode MS" pitchFamily="34" charset="-128"/>
              </a:rPr>
              <a:t>MERCI  DE  VOTRE  AIMABLE  ATTENTION</a:t>
            </a:r>
            <a:endParaRPr lang="fr-FR" sz="2400" dirty="0" smtClean="0">
              <a:latin typeface="Trebuchet MS" panose="020B0603020202020204"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210153" y="390048"/>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546748" y="219087"/>
            <a:ext cx="1152127" cy="955481"/>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8681" y="352113"/>
            <a:ext cx="1260324" cy="720000"/>
          </a:xfrm>
          <a:prstGeom prst="rect">
            <a:avLst/>
          </a:prstGeom>
        </p:spPr>
      </p:pic>
    </p:spTree>
    <p:extLst>
      <p:ext uri="{BB962C8B-B14F-4D97-AF65-F5344CB8AC3E}">
        <p14:creationId xmlns:p14="http://schemas.microsoft.com/office/powerpoint/2010/main" val="306382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57400"/>
            <a:ext cx="9180512" cy="540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0" y="1395662"/>
            <a:ext cx="9144000" cy="5273698"/>
          </a:xfrm>
          <a:prstGeom prst="rect">
            <a:avLst/>
          </a:prstGeom>
          <a:no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prstClr val="black"/>
                </a:solidFill>
              </a:rPr>
              <a:t>PRESENTATION DE L’OPEF</a:t>
            </a:r>
            <a:endParaRPr lang="fr-FR" sz="8000" dirty="0"/>
          </a:p>
          <a:p>
            <a:endParaRPr lang="fr-FR" sz="2400" dirty="0"/>
          </a:p>
          <a:p>
            <a:pPr algn="just"/>
            <a:r>
              <a:rPr lang="fr-FR" sz="2400" dirty="0"/>
              <a:t>	L’Organisation Professionnelle des Eleveurs de Ferkessédougou (OPEF) a été créée le 09 Novembre 2009 sous le numéro 623 du 09 Novembre 2009 avec pour numéro d’agrément n°004/RT/P-F/CAB du 8 Août 2018. Le siège se trouve à Ferkessédougou au Quartier </a:t>
            </a:r>
            <a:r>
              <a:rPr lang="fr-FR" sz="2400" dirty="0" err="1"/>
              <a:t>Lanviara</a:t>
            </a:r>
            <a:r>
              <a:rPr lang="fr-FR" sz="2400" dirty="0"/>
              <a:t> en Côte d’Ivoire et compte six cent onze (611) membres avec un bureau exécutif de quatorze (14) membres. L’Organisation a pour objet de : </a:t>
            </a:r>
          </a:p>
          <a:p>
            <a:pPr algn="just"/>
            <a:r>
              <a:rPr lang="fr-FR" sz="2400" dirty="0"/>
              <a:t>	1-Améliorer les conditions de travail des éleveurs de bétail et des transhumants.</a:t>
            </a:r>
          </a:p>
          <a:p>
            <a:pPr algn="just"/>
            <a:r>
              <a:rPr lang="fr-FR" sz="2400" dirty="0"/>
              <a:t>	2-Améliorer l’état sanitaire des animaux et du cheptel.</a:t>
            </a:r>
          </a:p>
          <a:p>
            <a:pPr algn="just"/>
            <a:r>
              <a:rPr lang="fr-FR" sz="2400" dirty="0"/>
              <a:t>	3-Informer et sensibiliser les éleveurs à la tenue des bonnes pratiques de </a:t>
            </a:r>
            <a:r>
              <a:rPr lang="fr-FR" sz="2400" dirty="0" smtClean="0"/>
              <a:t>     </a:t>
            </a:r>
          </a:p>
          <a:p>
            <a:pPr algn="just"/>
            <a:r>
              <a:rPr lang="fr-FR" sz="2400" dirty="0"/>
              <a:t> </a:t>
            </a:r>
            <a:r>
              <a:rPr lang="fr-FR" sz="2400" dirty="0" smtClean="0"/>
              <a:t>                 l’élevage</a:t>
            </a:r>
            <a:r>
              <a:rPr lang="fr-FR" sz="2400" dirty="0"/>
              <a:t>, </a:t>
            </a:r>
            <a:r>
              <a:rPr lang="fr-FR" sz="2400" dirty="0" smtClean="0"/>
              <a:t>conformément </a:t>
            </a:r>
            <a:r>
              <a:rPr lang="fr-FR" sz="2400" dirty="0"/>
              <a:t>aux lois en vigueur. </a:t>
            </a:r>
          </a:p>
          <a:p>
            <a:pPr algn="just"/>
            <a:r>
              <a:rPr lang="fr-FR" sz="2400" dirty="0"/>
              <a:t>	4-Servir d’interlocuteur avec l’administration pour le compte des éleveurs.</a:t>
            </a:r>
          </a:p>
          <a:p>
            <a:pPr algn="just"/>
            <a:r>
              <a:rPr lang="fr-FR" sz="2400" dirty="0"/>
              <a:t>	Depuis Novembre 2016, l’OPEF est partenaire de l’ONG internationale Acting For Life (AFL</a:t>
            </a:r>
            <a:r>
              <a:rPr lang="fr-FR" sz="2400" dirty="0" smtClean="0"/>
              <a:t>). Aussi le Président de l’OPEF a été élu le 28/09/2019, Président de l’Union des Sociétés Coopératives des Eleveurs de Bovins de la Région du Tchologo. Nous nous apprêtons à lancer le projet PAPBIO dans la zone périphérique du Parc National de la Comoé sur la préservation de la bio diversité . </a:t>
            </a:r>
            <a:r>
              <a:rPr lang="fr-FR" sz="2400" dirty="0"/>
              <a:t>L’organisation emploi 10 salariés dont un coordinateur, un RAF, six Animateurs, un Chauffeur et un Gardien et exécute le PAMOBARMA C3 depuis le premier Août 2018 dans les Régions du Tchologo, du Poro et de la Bagoué dans le Nord de la Côte d’ivoire.</a:t>
            </a: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726" y="395168"/>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209562" y="403106"/>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121052" y="401982"/>
            <a:ext cx="1008112" cy="808557"/>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400088"/>
            <a:ext cx="1260324" cy="720000"/>
          </a:xfrm>
          <a:prstGeom prst="rect">
            <a:avLst/>
          </a:prstGeom>
        </p:spPr>
      </p:pic>
    </p:spTree>
    <p:extLst>
      <p:ext uri="{BB962C8B-B14F-4D97-AF65-F5344CB8AC3E}">
        <p14:creationId xmlns:p14="http://schemas.microsoft.com/office/powerpoint/2010/main" val="302260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72148"/>
            <a:ext cx="9180512" cy="5400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250930" y="2590800"/>
            <a:ext cx="8713558" cy="241324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400" b="1" dirty="0">
              <a:solidFill>
                <a:srgbClr val="C00000"/>
              </a:solidFill>
              <a:latin typeface="Arial" pitchFamily="34" charset="0"/>
              <a:cs typeface="Arial"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188339"/>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464649" y="178127"/>
            <a:ext cx="1464945" cy="734695"/>
          </a:xfrm>
          <a:prstGeom prst="rect">
            <a:avLst/>
          </a:prstGeom>
          <a:noFill/>
          <a:ln>
            <a:noFill/>
          </a:ln>
        </p:spPr>
      </p:pic>
      <p:sp>
        <p:nvSpPr>
          <p:cNvPr id="3" name="Rectangle 2"/>
          <p:cNvSpPr/>
          <p:nvPr/>
        </p:nvSpPr>
        <p:spPr>
          <a:xfrm>
            <a:off x="2987824" y="1072113"/>
            <a:ext cx="4030399" cy="461665"/>
          </a:xfrm>
          <a:prstGeom prst="rect">
            <a:avLst/>
          </a:prstGeom>
        </p:spPr>
        <p:txBody>
          <a:bodyPr wrap="none">
            <a:spAutoFit/>
          </a:bodyPr>
          <a:lstStyle/>
          <a:p>
            <a:r>
              <a:rPr lang="fr-FR" sz="2400" b="1" dirty="0" smtClean="0">
                <a:solidFill>
                  <a:srgbClr val="C00000"/>
                </a:solidFill>
              </a:rPr>
              <a:t>CARTES DES AMÉNAGEMENTS</a:t>
            </a:r>
            <a:endParaRPr lang="fr-FR" sz="2400" b="1" dirty="0">
              <a:solidFill>
                <a:srgbClr val="C00000"/>
              </a:solidFill>
            </a:endParaRPr>
          </a:p>
        </p:txBody>
      </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4897" y="169715"/>
            <a:ext cx="1260324" cy="720000"/>
          </a:xfrm>
          <a:prstGeom prst="rect">
            <a:avLst/>
          </a:prstGeom>
        </p:spPr>
      </p:pic>
      <p:pic>
        <p:nvPicPr>
          <p:cNvPr id="11" name="Image 10" descr="C:\Users\user1\Desktop\OPEF\IMG-20180828-WA0004.jpg"/>
          <p:cNvPicPr/>
          <p:nvPr/>
        </p:nvPicPr>
        <p:blipFill>
          <a:blip r:embed="rId6">
            <a:extLst>
              <a:ext uri="{28A0092B-C50C-407E-A947-70E740481C1C}">
                <a14:useLocalDpi xmlns:a14="http://schemas.microsoft.com/office/drawing/2010/main" val="0"/>
              </a:ext>
            </a:extLst>
          </a:blip>
          <a:srcRect/>
          <a:stretch>
            <a:fillRect/>
          </a:stretch>
        </p:blipFill>
        <p:spPr bwMode="auto">
          <a:xfrm>
            <a:off x="7523524" y="188339"/>
            <a:ext cx="1080120" cy="800021"/>
          </a:xfrm>
          <a:prstGeom prst="rect">
            <a:avLst/>
          </a:prstGeom>
          <a:noFill/>
          <a:ln>
            <a:noFill/>
          </a:ln>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1490128"/>
            <a:ext cx="7704856" cy="5453209"/>
          </a:xfrm>
          <a:prstGeom prst="rect">
            <a:avLst/>
          </a:prstGeom>
        </p:spPr>
      </p:pic>
    </p:spTree>
    <p:extLst>
      <p:ext uri="{BB962C8B-B14F-4D97-AF65-F5344CB8AC3E}">
        <p14:creationId xmlns:p14="http://schemas.microsoft.com/office/powerpoint/2010/main" val="644444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84063"/>
            <a:ext cx="9180512" cy="565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233477" y="116632"/>
            <a:ext cx="8713558" cy="3516809"/>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solidFill>
                  <a:srgbClr val="FF0000"/>
                </a:solidFill>
                <a:latin typeface="Trebuchet MS" panose="020B0603020202020204" pitchFamily="34" charset="0"/>
              </a:rPr>
              <a:t>INTER-COLLECTIVITE</a:t>
            </a:r>
          </a:p>
          <a:p>
            <a:r>
              <a:rPr lang="fr-FR" sz="2400" dirty="0" smtClean="0">
                <a:latin typeface="Trebuchet MS" panose="020B0603020202020204" pitchFamily="34" charset="0"/>
              </a:rPr>
              <a:t>Inter collectivité en voie de réalisation dans la Région du Tchologo</a:t>
            </a: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468032" y="417449"/>
            <a:ext cx="1464945" cy="734695"/>
          </a:xfrm>
          <a:prstGeom prst="rect">
            <a:avLst/>
          </a:prstGeom>
          <a:noFill/>
          <a:ln>
            <a:noFill/>
          </a:ln>
        </p:spPr>
      </p:pic>
      <p:pic>
        <p:nvPicPr>
          <p:cNvPr id="2" name="Image 1"/>
          <p:cNvPicPr>
            <a:picLocks noChangeAspect="1"/>
          </p:cNvPicPr>
          <p:nvPr/>
        </p:nvPicPr>
        <p:blipFill>
          <a:blip r:embed="rId5"/>
          <a:stretch>
            <a:fillRect/>
          </a:stretch>
        </p:blipFill>
        <p:spPr>
          <a:xfrm>
            <a:off x="7225291" y="399616"/>
            <a:ext cx="1152128" cy="729681"/>
          </a:xfrm>
          <a:prstGeom prst="rect">
            <a:avLst/>
          </a:prstGeom>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864" y="352113"/>
            <a:ext cx="1260324" cy="720000"/>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2924944"/>
            <a:ext cx="4923499" cy="3692624"/>
          </a:xfrm>
          <a:prstGeom prst="rect">
            <a:avLst/>
          </a:prstGeom>
        </p:spPr>
      </p:pic>
    </p:spTree>
    <p:extLst>
      <p:ext uri="{BB962C8B-B14F-4D97-AF65-F5344CB8AC3E}">
        <p14:creationId xmlns:p14="http://schemas.microsoft.com/office/powerpoint/2010/main" val="1259866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84063"/>
            <a:ext cx="9180512" cy="565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430442" y="-1668776"/>
            <a:ext cx="8713558" cy="6984776"/>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solidFill>
                  <a:srgbClr val="FF0000"/>
                </a:solidFill>
                <a:latin typeface="Trebuchet MS" panose="020B0603020202020204" pitchFamily="34" charset="0"/>
              </a:rPr>
              <a:t>DONNEES STATISTIQUES (Quai de Ferkessédougou)</a:t>
            </a:r>
          </a:p>
          <a:p>
            <a:pPr algn="l"/>
            <a:r>
              <a:rPr lang="fr-FR" sz="2400" dirty="0" smtClean="0">
                <a:solidFill>
                  <a:srgbClr val="FF0000"/>
                </a:solidFill>
                <a:latin typeface="Trebuchet MS" panose="020B0603020202020204" pitchFamily="34" charset="0"/>
              </a:rPr>
              <a:t>2017 </a:t>
            </a:r>
            <a:r>
              <a:rPr lang="fr-FR" sz="2400" dirty="0">
                <a:solidFill>
                  <a:srgbClr val="FF0000"/>
                </a:solidFill>
                <a:latin typeface="Trebuchet MS" panose="020B0603020202020204" pitchFamily="34" charset="0"/>
              </a:rPr>
              <a:t> </a:t>
            </a:r>
            <a:r>
              <a:rPr lang="fr-FR" sz="2400" dirty="0" smtClean="0">
                <a:solidFill>
                  <a:srgbClr val="FF0000"/>
                </a:solidFill>
                <a:latin typeface="Trebuchet MS" panose="020B0603020202020204" pitchFamily="34" charset="0"/>
              </a:rPr>
              <a:t>                                                                          2018</a:t>
            </a:r>
          </a:p>
          <a:p>
            <a:endParaRPr lang="fr-FR" sz="2400" dirty="0" smtClean="0">
              <a:solidFill>
                <a:srgbClr val="FF0000"/>
              </a:solidFill>
              <a:latin typeface="Trebuchet MS" panose="020B0603020202020204"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468032" y="417449"/>
            <a:ext cx="1464945" cy="734695"/>
          </a:xfrm>
          <a:prstGeom prst="rect">
            <a:avLst/>
          </a:prstGeom>
          <a:noFill/>
          <a:ln>
            <a:noFill/>
          </a:ln>
        </p:spPr>
      </p:pic>
      <p:pic>
        <p:nvPicPr>
          <p:cNvPr id="2" name="Image 1"/>
          <p:cNvPicPr>
            <a:picLocks noChangeAspect="1"/>
          </p:cNvPicPr>
          <p:nvPr/>
        </p:nvPicPr>
        <p:blipFill>
          <a:blip r:embed="rId5"/>
          <a:stretch>
            <a:fillRect/>
          </a:stretch>
        </p:blipFill>
        <p:spPr>
          <a:xfrm>
            <a:off x="7225291" y="399616"/>
            <a:ext cx="1152128" cy="729681"/>
          </a:xfrm>
          <a:prstGeom prst="rect">
            <a:avLst/>
          </a:prstGeom>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864" y="352113"/>
            <a:ext cx="1260324" cy="720000"/>
          </a:xfrm>
          <a:prstGeom prst="rect">
            <a:avLst/>
          </a:prstGeom>
        </p:spPr>
      </p:pic>
      <p:pic>
        <p:nvPicPr>
          <p:cNvPr id="5" name="Image 4"/>
          <p:cNvPicPr>
            <a:picLocks noChangeAspect="1"/>
          </p:cNvPicPr>
          <p:nvPr/>
        </p:nvPicPr>
        <p:blipFill>
          <a:blip r:embed="rId7"/>
          <a:stretch>
            <a:fillRect/>
          </a:stretch>
        </p:blipFill>
        <p:spPr>
          <a:xfrm>
            <a:off x="0" y="1988840"/>
            <a:ext cx="4427984" cy="4845748"/>
          </a:xfrm>
          <a:prstGeom prst="rect">
            <a:avLst/>
          </a:prstGeom>
        </p:spPr>
      </p:pic>
      <p:pic>
        <p:nvPicPr>
          <p:cNvPr id="10" name="Image 9"/>
          <p:cNvPicPr>
            <a:picLocks noChangeAspect="1"/>
          </p:cNvPicPr>
          <p:nvPr/>
        </p:nvPicPr>
        <p:blipFill>
          <a:blip r:embed="rId8"/>
          <a:stretch>
            <a:fillRect/>
          </a:stretch>
        </p:blipFill>
        <p:spPr>
          <a:xfrm>
            <a:off x="4607496" y="1988840"/>
            <a:ext cx="4536503" cy="4845748"/>
          </a:xfrm>
          <a:prstGeom prst="rect">
            <a:avLst/>
          </a:prstGeom>
        </p:spPr>
      </p:pic>
    </p:spTree>
    <p:extLst>
      <p:ext uri="{BB962C8B-B14F-4D97-AF65-F5344CB8AC3E}">
        <p14:creationId xmlns:p14="http://schemas.microsoft.com/office/powerpoint/2010/main" val="395961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84063"/>
            <a:ext cx="9180512" cy="565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430442" y="-1668776"/>
            <a:ext cx="8713558" cy="6984776"/>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solidFill>
                  <a:srgbClr val="FF0000"/>
                </a:solidFill>
                <a:latin typeface="Trebuchet MS" panose="020B0603020202020204" pitchFamily="34" charset="0"/>
              </a:rPr>
              <a:t>DONNEES STATISTIQUES (Quai de Toumoukoro)</a:t>
            </a:r>
          </a:p>
          <a:p>
            <a:pPr algn="l"/>
            <a:endParaRPr lang="fr-FR" sz="2400" dirty="0" smtClean="0">
              <a:solidFill>
                <a:srgbClr val="FF0000"/>
              </a:solidFill>
              <a:latin typeface="Trebuchet MS" panose="020B0603020202020204"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468032" y="417449"/>
            <a:ext cx="1464945" cy="734695"/>
          </a:xfrm>
          <a:prstGeom prst="rect">
            <a:avLst/>
          </a:prstGeom>
          <a:noFill/>
          <a:ln>
            <a:noFill/>
          </a:ln>
        </p:spPr>
      </p:pic>
      <p:pic>
        <p:nvPicPr>
          <p:cNvPr id="2" name="Image 1"/>
          <p:cNvPicPr>
            <a:picLocks noChangeAspect="1"/>
          </p:cNvPicPr>
          <p:nvPr/>
        </p:nvPicPr>
        <p:blipFill>
          <a:blip r:embed="rId5"/>
          <a:stretch>
            <a:fillRect/>
          </a:stretch>
        </p:blipFill>
        <p:spPr>
          <a:xfrm>
            <a:off x="7225291" y="399616"/>
            <a:ext cx="1152128" cy="729681"/>
          </a:xfrm>
          <a:prstGeom prst="rect">
            <a:avLst/>
          </a:prstGeom>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864" y="352113"/>
            <a:ext cx="1260324" cy="720000"/>
          </a:xfrm>
          <a:prstGeom prst="rect">
            <a:avLst/>
          </a:prstGeom>
        </p:spPr>
      </p:pic>
      <p:pic>
        <p:nvPicPr>
          <p:cNvPr id="3" name="Image 2"/>
          <p:cNvPicPr>
            <a:picLocks noChangeAspect="1"/>
          </p:cNvPicPr>
          <p:nvPr/>
        </p:nvPicPr>
        <p:blipFill>
          <a:blip r:embed="rId7"/>
          <a:stretch>
            <a:fillRect/>
          </a:stretch>
        </p:blipFill>
        <p:spPr>
          <a:xfrm>
            <a:off x="36512" y="1844824"/>
            <a:ext cx="9144000" cy="4990026"/>
          </a:xfrm>
          <a:prstGeom prst="rect">
            <a:avLst/>
          </a:prstGeom>
        </p:spPr>
      </p:pic>
    </p:spTree>
    <p:extLst>
      <p:ext uri="{BB962C8B-B14F-4D97-AF65-F5344CB8AC3E}">
        <p14:creationId xmlns:p14="http://schemas.microsoft.com/office/powerpoint/2010/main" val="166461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3" y="1211367"/>
            <a:ext cx="9180512" cy="60340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66654" y="1300896"/>
            <a:ext cx="9144000" cy="552615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solidFill>
                  <a:srgbClr val="C00000"/>
                </a:solidFill>
                <a:latin typeface="Trebuchet MS" panose="020B0603020202020204" pitchFamily="34" charset="0"/>
              </a:rPr>
              <a:t>REALISATIONS FAITES DANS LE CADRE DU PROJET</a:t>
            </a:r>
          </a:p>
          <a:p>
            <a:pPr algn="l"/>
            <a:endParaRPr lang="fr-FR" sz="2400" dirty="0" smtClean="0">
              <a:latin typeface="Trebuchet MS" panose="020B0603020202020204" pitchFamily="34" charset="0"/>
            </a:endParaRPr>
          </a:p>
          <a:p>
            <a:pPr algn="l"/>
            <a:r>
              <a:rPr lang="fr-FR" sz="2400" dirty="0" smtClean="0">
                <a:latin typeface="Trebuchet MS" panose="020B0603020202020204" pitchFamily="34" charset="0"/>
              </a:rPr>
              <a:t>-Cérémonie de lancement du PAMOBARMA</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Diagnostic des infrastructures agro-pastorales dans les régions du Tchologo, du Poro et de la Bagoué</a:t>
            </a:r>
          </a:p>
          <a:p>
            <a:pPr algn="l"/>
            <a:endParaRPr lang="fr-FR" sz="2400" dirty="0" smtClean="0">
              <a:latin typeface="Trebuchet MS" panose="020B0603020202020204" pitchFamily="34" charset="0"/>
            </a:endParaRPr>
          </a:p>
          <a:p>
            <a:pPr algn="l"/>
            <a:r>
              <a:rPr lang="fr-FR" sz="2400" dirty="0" smtClean="0">
                <a:latin typeface="Trebuchet MS" panose="020B0603020202020204" pitchFamily="34" charset="0"/>
              </a:rPr>
              <a:t>- 4 Débats informés (1 dans la région du Poro, 1 dans la région de la Bagoué et les deux autres Co organisés avec nos collègues d’AEBRB à Bouna et d’AJELAMO à Odienné )</a:t>
            </a:r>
          </a:p>
          <a:p>
            <a:pPr algn="l"/>
            <a:endParaRPr lang="fr-FR" sz="2400" dirty="0" smtClean="0">
              <a:latin typeface="Trebuchet MS" panose="020B0603020202020204" pitchFamily="34" charset="0"/>
            </a:endParaRP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024371" y="476672"/>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421470" y="297632"/>
            <a:ext cx="1089705" cy="788184"/>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929" y="380543"/>
            <a:ext cx="1260324" cy="720000"/>
          </a:xfrm>
          <a:prstGeom prst="rect">
            <a:avLst/>
          </a:prstGeom>
        </p:spPr>
      </p:pic>
    </p:spTree>
    <p:extLst>
      <p:ext uri="{BB962C8B-B14F-4D97-AF65-F5344CB8AC3E}">
        <p14:creationId xmlns:p14="http://schemas.microsoft.com/office/powerpoint/2010/main" val="1375510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3" y="1211367"/>
            <a:ext cx="9180512" cy="60340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66654" y="1300896"/>
            <a:ext cx="9144000" cy="552615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solidFill>
                  <a:srgbClr val="C00000"/>
                </a:solidFill>
                <a:latin typeface="Trebuchet MS" panose="020B0603020202020204" pitchFamily="34" charset="0"/>
              </a:rPr>
              <a:t>REALISATIONS FAITES DANS LE CADRE DU PROJET</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2 sessions de Formation des animateurs à la démultiplication du module sur le commerce du bétail en </a:t>
            </a:r>
            <a:r>
              <a:rPr lang="fr-FR" sz="2400" dirty="0">
                <a:latin typeface="Trebuchet MS" panose="020B0603020202020204" pitchFamily="34" charset="0"/>
              </a:rPr>
              <a:t>A</a:t>
            </a:r>
            <a:r>
              <a:rPr lang="fr-FR" sz="2400" dirty="0" smtClean="0">
                <a:latin typeface="Trebuchet MS" panose="020B0603020202020204" pitchFamily="34" charset="0"/>
              </a:rPr>
              <a:t>frique de l’Ouest</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Participation à l’Atelier d’orientation et de validation de la méthodologie de diagnostic des postes vétérinaire à Bamako</a:t>
            </a: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Formation à l’utilisation de l’application </a:t>
            </a:r>
            <a:r>
              <a:rPr lang="fr-FR" sz="2400" dirty="0" err="1" smtClean="0">
                <a:latin typeface="Trebuchet MS" panose="020B0603020202020204" pitchFamily="34" charset="0"/>
              </a:rPr>
              <a:t>Kobocollect</a:t>
            </a:r>
            <a:endParaRPr lang="fr-FR" sz="2400" smtClean="0">
              <a:latin typeface="Trebuchet MS" panose="020B0603020202020204" pitchFamily="34" charset="0"/>
            </a:endParaRPr>
          </a:p>
          <a:p>
            <a:pPr algn="l"/>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Mise en place du Comité de gestion de la Banque Aliments de bétail de Yarabélé dans la sous préfecture de </a:t>
            </a:r>
            <a:r>
              <a:rPr lang="fr-FR" sz="2400" dirty="0">
                <a:latin typeface="Trebuchet MS" panose="020B0603020202020204" pitchFamily="34" charset="0"/>
              </a:rPr>
              <a:t>F</a:t>
            </a:r>
            <a:r>
              <a:rPr lang="fr-FR" sz="2400" dirty="0" smtClean="0">
                <a:latin typeface="Trebuchet MS" panose="020B0603020202020204" pitchFamily="34" charset="0"/>
              </a:rPr>
              <a:t>erkessédougou</a:t>
            </a: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024371" y="476672"/>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421470" y="297632"/>
            <a:ext cx="1089705" cy="788184"/>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929" y="380543"/>
            <a:ext cx="1260324" cy="720000"/>
          </a:xfrm>
          <a:prstGeom prst="rect">
            <a:avLst/>
          </a:prstGeom>
        </p:spPr>
      </p:pic>
    </p:spTree>
    <p:extLst>
      <p:ext uri="{BB962C8B-B14F-4D97-AF65-F5344CB8AC3E}">
        <p14:creationId xmlns:p14="http://schemas.microsoft.com/office/powerpoint/2010/main" val="335034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53" y="1211367"/>
            <a:ext cx="9180512" cy="60340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Titre 1"/>
          <p:cNvSpPr txBox="1">
            <a:spLocks/>
          </p:cNvSpPr>
          <p:nvPr/>
        </p:nvSpPr>
        <p:spPr>
          <a:xfrm>
            <a:off x="66654" y="1300896"/>
            <a:ext cx="9144000" cy="552615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r>
              <a:rPr lang="fr-FR" sz="2400" dirty="0" smtClean="0">
                <a:latin typeface="Trebuchet MS" panose="020B0603020202020204" pitchFamily="34" charset="0"/>
              </a:rPr>
              <a:t>Visite terrain de travail et d’échange avec le CILSS, AFL, OPEF et AEBRB à Abidjan et dans la région du </a:t>
            </a:r>
            <a:r>
              <a:rPr lang="fr-FR" sz="2400" dirty="0" err="1" smtClean="0">
                <a:latin typeface="Trebuchet MS" panose="020B0603020202020204" pitchFamily="34" charset="0"/>
              </a:rPr>
              <a:t>Bounkani</a:t>
            </a:r>
            <a:endParaRPr lang="fr-FR" sz="2400" dirty="0" smtClean="0">
              <a:latin typeface="Trebuchet MS" panose="020B0603020202020204" pitchFamily="34" charset="0"/>
            </a:endParaRP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Négociation de</a:t>
            </a:r>
            <a:r>
              <a:rPr lang="fr-FR" sz="2400" dirty="0"/>
              <a:t> 113,938 </a:t>
            </a:r>
            <a:r>
              <a:rPr lang="fr-FR" sz="2400" dirty="0" smtClean="0"/>
              <a:t>Km de</a:t>
            </a:r>
            <a:r>
              <a:rPr lang="fr-FR" sz="2400" dirty="0" smtClean="0">
                <a:latin typeface="Trebuchet MS" panose="020B0603020202020204" pitchFamily="34" charset="0"/>
              </a:rPr>
              <a:t> pistes à bétail dont les accords sociaux ont été signés et validés dans les trois régions (Tchologo, Poro et Bagoué)</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Construction d’une banque Aliments bétail d’une capacité de 60t  à Yarabélé, dans la sous préfecture de Ferkessédougou à 27 Km de la forêt classée de Warigué.</a:t>
            </a:r>
          </a:p>
          <a:p>
            <a:pPr marL="342900" indent="-342900" algn="l">
              <a:buFontTx/>
              <a:buChar char="-"/>
            </a:pPr>
            <a:endParaRPr lang="fr-FR" sz="2400" dirty="0" smtClean="0">
              <a:latin typeface="Trebuchet MS" panose="020B0603020202020204" pitchFamily="34" charset="0"/>
            </a:endParaRPr>
          </a:p>
          <a:p>
            <a:pPr marL="342900" indent="-342900" algn="l">
              <a:buFontTx/>
              <a:buChar char="-"/>
            </a:pPr>
            <a:r>
              <a:rPr lang="fr-FR" sz="2400" dirty="0" smtClean="0">
                <a:latin typeface="Trebuchet MS" panose="020B0603020202020204" pitchFamily="34" charset="0"/>
              </a:rPr>
              <a:t>50 t d’aliments bétail commandés et mis à la disposition des éleveurs et transhumants</a:t>
            </a:r>
          </a:p>
          <a:p>
            <a:pPr algn="l"/>
            <a:r>
              <a:rPr lang="fr-FR" sz="2400" dirty="0" smtClean="0">
                <a:latin typeface="Trebuchet MS" panose="020B0603020202020204" pitchFamily="34" charset="0"/>
              </a:rPr>
              <a:t> </a:t>
            </a:r>
          </a:p>
        </p:txBody>
      </p:sp>
      <p:sp>
        <p:nvSpPr>
          <p:cNvPr id="9" name="Parallélogramme 8"/>
          <p:cNvSpPr/>
          <p:nvPr/>
        </p:nvSpPr>
        <p:spPr>
          <a:xfrm>
            <a:off x="-207566" y="-15970"/>
            <a:ext cx="7823774" cy="114071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endParaRPr lang="fr-F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 name="Image 12" descr="Logo U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30" y="321543"/>
            <a:ext cx="1212215" cy="750570"/>
          </a:xfrm>
          <a:prstGeom prst="rect">
            <a:avLst/>
          </a:prstGeom>
          <a:noFill/>
          <a:ln>
            <a:noFill/>
          </a:ln>
        </p:spPr>
      </p:pic>
      <p:pic>
        <p:nvPicPr>
          <p:cNvPr id="14" name="Image 13" descr="E:\PROJETS\6. PARSAO\Logo_AFD_2016.png"/>
          <p:cNvPicPr/>
          <p:nvPr/>
        </p:nvPicPr>
        <p:blipFill>
          <a:blip r:embed="rId4">
            <a:extLst>
              <a:ext uri="{28A0092B-C50C-407E-A947-70E740481C1C}">
                <a14:useLocalDpi xmlns:a14="http://schemas.microsoft.com/office/drawing/2010/main" val="0"/>
              </a:ext>
            </a:extLst>
          </a:blip>
          <a:srcRect/>
          <a:stretch>
            <a:fillRect/>
          </a:stretch>
        </p:blipFill>
        <p:spPr bwMode="auto">
          <a:xfrm>
            <a:off x="2024371" y="476672"/>
            <a:ext cx="1464945" cy="734695"/>
          </a:xfrm>
          <a:prstGeom prst="rect">
            <a:avLst/>
          </a:prstGeom>
          <a:noFill/>
          <a:ln>
            <a:noFill/>
          </a:ln>
        </p:spPr>
      </p:pic>
      <p:pic>
        <p:nvPicPr>
          <p:cNvPr id="8" name="Image 7" descr="C:\Users\user1\Desktop\OPEF\IMG-20180828-WA0004.jpg"/>
          <p:cNvPicPr/>
          <p:nvPr/>
        </p:nvPicPr>
        <p:blipFill>
          <a:blip r:embed="rId5">
            <a:extLst>
              <a:ext uri="{28A0092B-C50C-407E-A947-70E740481C1C}">
                <a14:useLocalDpi xmlns:a14="http://schemas.microsoft.com/office/drawing/2010/main" val="0"/>
              </a:ext>
            </a:extLst>
          </a:blip>
          <a:srcRect/>
          <a:stretch>
            <a:fillRect/>
          </a:stretch>
        </p:blipFill>
        <p:spPr bwMode="auto">
          <a:xfrm>
            <a:off x="7421470" y="297632"/>
            <a:ext cx="1089705" cy="788184"/>
          </a:xfrm>
          <a:prstGeom prst="rect">
            <a:avLst/>
          </a:prstGeom>
          <a:noFill/>
          <a:ln>
            <a:noFill/>
          </a:ln>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929" y="380543"/>
            <a:ext cx="1260324" cy="720000"/>
          </a:xfrm>
          <a:prstGeom prst="rect">
            <a:avLst/>
          </a:prstGeom>
        </p:spPr>
      </p:pic>
    </p:spTree>
    <p:extLst>
      <p:ext uri="{BB962C8B-B14F-4D97-AF65-F5344CB8AC3E}">
        <p14:creationId xmlns:p14="http://schemas.microsoft.com/office/powerpoint/2010/main" val="102316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4013</TotalTime>
  <Words>752</Words>
  <Application>Microsoft Office PowerPoint</Application>
  <PresentationFormat>Affichage à l'écran (4:3)</PresentationFormat>
  <Paragraphs>124</Paragraphs>
  <Slides>15</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 Unicode MS</vt:lpstr>
      <vt:lpstr>Arial</vt:lpstr>
      <vt:lpstr>Calibri</vt:lpstr>
      <vt:lpstr>Elephant</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Beverly BRULLEFERT</dc:creator>
  <cp:lastModifiedBy>Utilisateur Windows</cp:lastModifiedBy>
  <cp:revision>243</cp:revision>
  <dcterms:created xsi:type="dcterms:W3CDTF">2015-01-20T16:46:24Z</dcterms:created>
  <dcterms:modified xsi:type="dcterms:W3CDTF">2019-11-17T23:24:21Z</dcterms:modified>
</cp:coreProperties>
</file>