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416" r:id="rId3"/>
    <p:sldId id="418" r:id="rId4"/>
    <p:sldId id="420" r:id="rId5"/>
    <p:sldId id="430" r:id="rId6"/>
    <p:sldId id="431" r:id="rId7"/>
    <p:sldId id="434" r:id="rId8"/>
    <p:sldId id="435" r:id="rId9"/>
    <p:sldId id="422" r:id="rId10"/>
    <p:sldId id="425" r:id="rId11"/>
    <p:sldId id="427" r:id="rId12"/>
    <p:sldId id="428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EB5"/>
    <a:srgbClr val="E85236"/>
    <a:srgbClr val="E5AF00"/>
    <a:srgbClr val="FD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7" autoAdjust="0"/>
    <p:restoredTop sz="86176" autoAdjust="0"/>
  </p:normalViewPr>
  <p:slideViewPr>
    <p:cSldViewPr>
      <p:cViewPr varScale="1">
        <p:scale>
          <a:sx n="62" d="100"/>
          <a:sy n="62" d="100"/>
        </p:scale>
        <p:origin x="1668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40FB7-8D40-4714-A6F6-B0A89C5BC3C9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E7657-15BB-448E-B72A-D3E236DA30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80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941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614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427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55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81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404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793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659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951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717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258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767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77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60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7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57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74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92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0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71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78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47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42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93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539869"/>
            <a:ext cx="9144000" cy="52014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600" b="1" i="1" dirty="0">
              <a:latin typeface="Arial" pitchFamily="34" charset="0"/>
              <a:cs typeface="Arial" pitchFamily="34" charset="0"/>
            </a:endParaRPr>
          </a:p>
          <a:p>
            <a:r>
              <a:rPr lang="fr-FR" sz="3600" b="1" i="1" dirty="0">
                <a:latin typeface="Arial" pitchFamily="34" charset="0"/>
                <a:cs typeface="Arial" pitchFamily="34" charset="0"/>
              </a:rPr>
              <a:t>Présentation du Territoire de L’EPCI ANFANI</a:t>
            </a:r>
          </a:p>
          <a:p>
            <a:r>
              <a:rPr lang="fr-FR" sz="3600" b="1" i="1" dirty="0"/>
              <a:t> </a:t>
            </a:r>
          </a:p>
          <a:p>
            <a:endParaRPr lang="fr-FR" sz="3600" b="1" i="1" dirty="0"/>
          </a:p>
          <a:p>
            <a:r>
              <a:rPr lang="fr-FR" sz="3600" b="1" i="1" dirty="0"/>
              <a:t>Grand Popo, le 18 novembre 2019</a:t>
            </a:r>
          </a:p>
          <a:p>
            <a:endParaRPr lang="fr-FR" sz="3600" b="1" i="1" dirty="0"/>
          </a:p>
          <a:p>
            <a:endParaRPr lang="fr-F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660113" y="834007"/>
            <a:ext cx="7823774" cy="222821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igne Plus 1">
            <a:extLst>
              <a:ext uri="{FF2B5EF4-FFF2-40B4-BE49-F238E27FC236}">
                <a16:creationId xmlns:a16="http://schemas.microsoft.com/office/drawing/2014/main" id="{81BA5EC0-EC76-4D98-892A-DC0962FBA665}"/>
              </a:ext>
            </a:extLst>
          </p:cNvPr>
          <p:cNvSpPr/>
          <p:nvPr/>
        </p:nvSpPr>
        <p:spPr>
          <a:xfrm>
            <a:off x="2267744" y="4437112"/>
            <a:ext cx="4320480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69CB256-8B5A-4B04-A7C7-445886756CC7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28737" y="399155"/>
            <a:ext cx="959487" cy="734696"/>
          </a:xfrm>
          <a:prstGeom prst="rect">
            <a:avLst/>
          </a:prstGeom>
          <a:noFill/>
          <a:ln w="9525" cmpd="sng">
            <a:solidFill>
              <a:srgbClr val="8EB4E3"/>
            </a:solidFill>
            <a:miter lim="800000"/>
            <a:headEnd/>
            <a:tailEnd/>
          </a:ln>
          <a:effectLst/>
        </p:spPr>
      </p:pic>
      <p:pic>
        <p:nvPicPr>
          <p:cNvPr id="11" name="Imag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76" y="220521"/>
            <a:ext cx="896444" cy="90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942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fr-FR" sz="2800" dirty="0">
              <a:solidFill>
                <a:schemeClr val="tx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fr-FR" sz="2800" dirty="0">
              <a:solidFill>
                <a:schemeClr val="tx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fr-FR" sz="2800" dirty="0">
              <a:solidFill>
                <a:schemeClr val="tx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fr-FR" sz="2800" dirty="0">
              <a:solidFill>
                <a:schemeClr val="tx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tx1"/>
                </a:solidFill>
              </a:rPr>
              <a:t>Le vote et la promulgation du code pastoral ;</a:t>
            </a:r>
          </a:p>
          <a:p>
            <a:pPr lvl="0" algn="just"/>
            <a:endParaRPr lang="fr-FR" sz="2800" dirty="0">
              <a:solidFill>
                <a:schemeClr val="tx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tx1"/>
                </a:solidFill>
              </a:rPr>
              <a:t>La dégradation du contexte sécuritaire à travers les Kidnapping des éleveurs avec demande de rançon (14 éleveurs victimes)  ;</a:t>
            </a:r>
          </a:p>
          <a:p>
            <a:pPr lvl="0" algn="just"/>
            <a:endParaRPr lang="fr-FR" sz="2800" dirty="0">
              <a:solidFill>
                <a:schemeClr val="tx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tx1"/>
                </a:solidFill>
              </a:rPr>
              <a:t> l’accaparement des terres des agroéleveurs avec des  dégâts importants (destruction des cases, des cultures, animaux); 11 éleveurs victimes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fr-FR" sz="2800" dirty="0">
              <a:solidFill>
                <a:schemeClr val="tx1"/>
              </a:solidFill>
            </a:endParaRPr>
          </a:p>
          <a:p>
            <a:pPr lvl="0" algn="just"/>
            <a:r>
              <a:rPr lang="fr-FR" sz="2800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9430" y="1539868"/>
            <a:ext cx="9144000" cy="10970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les principaux évènements survenus sur le territoire</a:t>
            </a:r>
          </a:p>
          <a:p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En 2019</a:t>
            </a:r>
          </a:p>
          <a:p>
            <a:r>
              <a:rPr lang="fr-FR" sz="2800" dirty="0">
                <a:latin typeface="Trebuchet MS" panose="020B0603020202020204" pitchFamily="34" charset="0"/>
              </a:rPr>
              <a:t>  </a:t>
            </a:r>
          </a:p>
        </p:txBody>
      </p:sp>
      <p:sp>
        <p:nvSpPr>
          <p:cNvPr id="9" name="Parallélogramme 8"/>
          <p:cNvSpPr/>
          <p:nvPr/>
        </p:nvSpPr>
        <p:spPr>
          <a:xfrm>
            <a:off x="0" y="-15970"/>
            <a:ext cx="7616208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E991FA1-8AEC-4793-8C32-AD482FCEA2C3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6009" y="399155"/>
            <a:ext cx="924184" cy="734696"/>
          </a:xfrm>
          <a:prstGeom prst="rect">
            <a:avLst/>
          </a:prstGeom>
          <a:noFill/>
          <a:ln w="9525" cmpd="sng">
            <a:solidFill>
              <a:srgbClr val="8EB4E3"/>
            </a:solidFill>
            <a:miter lim="800000"/>
            <a:headEnd/>
            <a:tailEnd/>
          </a:ln>
          <a:effectLst/>
        </p:spPr>
      </p:pic>
      <p:pic>
        <p:nvPicPr>
          <p:cNvPr id="10" name="Imag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76" y="220521"/>
            <a:ext cx="896444" cy="90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158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20492"/>
            <a:ext cx="9180512" cy="543750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fr-FR" sz="2800" dirty="0">
                <a:solidFill>
                  <a:schemeClr val="tx1"/>
                </a:solidFill>
              </a:rPr>
              <a:t>Balisage de 40 Km de piste à bétail dans la commune de Copargo dans la Donga ;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fr-FR" sz="2800" dirty="0">
                <a:solidFill>
                  <a:schemeClr val="tx1"/>
                </a:solidFill>
              </a:rPr>
              <a:t>Réception provisoire du marché à bétail de Bougou;</a:t>
            </a:r>
          </a:p>
          <a:p>
            <a:pPr algn="just"/>
            <a:endParaRPr lang="fr-FR" sz="28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800" dirty="0">
                <a:solidFill>
                  <a:schemeClr val="tx1"/>
                </a:solidFill>
              </a:rPr>
              <a:t>Réalisation d’un puits pastoral ;</a:t>
            </a:r>
          </a:p>
          <a:p>
            <a:pPr algn="just"/>
            <a:endParaRPr lang="fr-FR" sz="28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800" dirty="0">
                <a:solidFill>
                  <a:schemeClr val="tx1"/>
                </a:solidFill>
              </a:rPr>
              <a:t>Sécurisation d’une aire de pâturage ;</a:t>
            </a:r>
          </a:p>
          <a:p>
            <a:pPr algn="just"/>
            <a:endParaRPr lang="fr-FR" sz="28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800" dirty="0">
                <a:solidFill>
                  <a:schemeClr val="tx1"/>
                </a:solidFill>
              </a:rPr>
              <a:t> organisation de 2 débats informés</a:t>
            </a:r>
          </a:p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207566" y="1700808"/>
            <a:ext cx="9172054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PRINCIPALES ACTIVITÉS PRÉVUES POUR L’ANNÉE 2020.   </a:t>
            </a:r>
          </a:p>
        </p:txBody>
      </p:sp>
      <p:sp>
        <p:nvSpPr>
          <p:cNvPr id="9" name="Parallélogramme 8"/>
          <p:cNvSpPr/>
          <p:nvPr/>
        </p:nvSpPr>
        <p:spPr>
          <a:xfrm>
            <a:off x="0" y="-15970"/>
            <a:ext cx="7616208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2EDDB18-C637-4FCA-BD03-853787FF98CA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59984" y="383281"/>
            <a:ext cx="1212215" cy="750570"/>
          </a:xfrm>
          <a:prstGeom prst="rect">
            <a:avLst/>
          </a:prstGeom>
          <a:noFill/>
          <a:ln w="9525" cmpd="sng">
            <a:solidFill>
              <a:srgbClr val="8EB4E3"/>
            </a:solidFill>
            <a:miter lim="800000"/>
            <a:headEnd/>
            <a:tailEnd/>
          </a:ln>
          <a:effectLst/>
        </p:spPr>
      </p:pic>
      <p:pic>
        <p:nvPicPr>
          <p:cNvPr id="10" name="Imag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52" y="220521"/>
            <a:ext cx="844267" cy="85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552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20492"/>
            <a:ext cx="9180512" cy="543750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2800" dirty="0">
              <a:solidFill>
                <a:schemeClr val="tx1"/>
              </a:solidFill>
            </a:endParaRPr>
          </a:p>
          <a:p>
            <a:pPr algn="ctr"/>
            <a:r>
              <a:rPr lang="fr-FR" sz="8000" dirty="0">
                <a:solidFill>
                  <a:schemeClr val="tx1"/>
                </a:solidFill>
              </a:rPr>
              <a:t>MERCI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207566" y="1700808"/>
            <a:ext cx="9172054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  </a:t>
            </a:r>
          </a:p>
        </p:txBody>
      </p:sp>
      <p:sp>
        <p:nvSpPr>
          <p:cNvPr id="9" name="Parallélogramme 8"/>
          <p:cNvSpPr/>
          <p:nvPr/>
        </p:nvSpPr>
        <p:spPr>
          <a:xfrm>
            <a:off x="0" y="-15970"/>
            <a:ext cx="7616208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D7D660F-5E0D-4563-9171-7D826D92A88D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92032" y="383281"/>
            <a:ext cx="924184" cy="750570"/>
          </a:xfrm>
          <a:prstGeom prst="rect">
            <a:avLst/>
          </a:prstGeom>
          <a:noFill/>
          <a:ln w="9525" cmpd="sng">
            <a:solidFill>
              <a:srgbClr val="8EB4E3"/>
            </a:solidFill>
            <a:miter lim="800000"/>
            <a:headEnd/>
            <a:tailEnd/>
          </a:ln>
          <a:effectLst/>
        </p:spPr>
      </p:pic>
      <p:pic>
        <p:nvPicPr>
          <p:cNvPr id="10" name="Imag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521"/>
            <a:ext cx="823880" cy="83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22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90872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871703"/>
            <a:ext cx="9144000" cy="59862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chemeClr val="tx2"/>
                </a:solidFill>
                <a:latin typeface="Trebuchet MS" panose="020B0603020202020204" pitchFamily="34" charset="0"/>
              </a:rPr>
              <a:t>PRÉSENTATION DES PARTENAIRES TRAVAILLANT SUR LE TERRITOIRE</a:t>
            </a:r>
          </a:p>
          <a:p>
            <a:endParaRPr lang="fr-FR" sz="3600" dirty="0">
              <a:latin typeface="Trebuchet MS" panose="020B0603020202020204" pitchFamily="34" charset="0"/>
            </a:endParaRPr>
          </a:p>
          <a:p>
            <a:r>
              <a:rPr lang="fr-FR" sz="2400" dirty="0">
                <a:latin typeface="Trebuchet MS" panose="020B0603020202020204" pitchFamily="34" charset="0"/>
              </a:rPr>
              <a:t>ACAD: Association des  Communes de l’Atacora et de la Donga, Association loi 1901 créée en 2004</a:t>
            </a:r>
          </a:p>
          <a:p>
            <a:endParaRPr lang="fr-FR" sz="2400" dirty="0">
              <a:latin typeface="Trebuchet MS" panose="020B0603020202020204" pitchFamily="34" charset="0"/>
            </a:endParaRPr>
          </a:p>
          <a:p>
            <a:pPr algn="just"/>
            <a:r>
              <a:rPr lang="fr-FR" sz="2400" dirty="0">
                <a:latin typeface="Trebuchet MS" panose="020B0603020202020204" pitchFamily="34" charset="0"/>
              </a:rPr>
              <a:t>EPCI-ANFANI: Etablissement Public de coopération intercommunal créé en  2015</a:t>
            </a:r>
          </a:p>
          <a:p>
            <a:endParaRPr lang="fr-FR" sz="2400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endParaRPr lang="fr-FR" sz="2400" dirty="0">
              <a:latin typeface="Trebuchet MS" panose="020B0603020202020204" pitchFamily="34" charset="0"/>
            </a:endParaRPr>
          </a:p>
          <a:p>
            <a:pPr algn="just"/>
            <a:r>
              <a:rPr lang="fr-FR" sz="2400" dirty="0">
                <a:latin typeface="Trebuchet MS" panose="020B0603020202020204" pitchFamily="34" charset="0"/>
              </a:rPr>
              <a:t>UDOPER AD: Union Départementale des Organisations Professionnelles d’Eleveurs de Ruminants de l’Atacora et de la Donga, coopérative créée en 2008; </a:t>
            </a:r>
          </a:p>
          <a:p>
            <a:endParaRPr lang="fr-FR" sz="2400" dirty="0">
              <a:latin typeface="Trebuchet MS" panose="020B0603020202020204" pitchFamily="34" charset="0"/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-36512" y="-15970"/>
            <a:ext cx="7652720" cy="1149821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072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36" y="11198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A2F15CF-6756-4C08-8539-7260389A127A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8791" y="71090"/>
            <a:ext cx="1025418" cy="750570"/>
          </a:xfrm>
          <a:prstGeom prst="rect">
            <a:avLst/>
          </a:prstGeom>
          <a:noFill/>
          <a:ln w="9525" cmpd="sng">
            <a:solidFill>
              <a:srgbClr val="8EB4E3"/>
            </a:solidFill>
            <a:miter lim="800000"/>
            <a:headEnd/>
            <a:tailEnd/>
          </a:ln>
          <a:effectLst/>
        </p:spPr>
      </p:pic>
      <p:pic>
        <p:nvPicPr>
          <p:cNvPr id="10" name="Imag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045" y="-51027"/>
            <a:ext cx="896444" cy="90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606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élogramme 8"/>
          <p:cNvSpPr/>
          <p:nvPr/>
        </p:nvSpPr>
        <p:spPr>
          <a:xfrm>
            <a:off x="0" y="-15970"/>
            <a:ext cx="7616208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E4977A7C-C8E6-4326-8874-B53B6D7B82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20521"/>
              </p:ext>
            </p:extLst>
          </p:nvPr>
        </p:nvGraphicFramePr>
        <p:xfrm>
          <a:off x="1259633" y="-29910"/>
          <a:ext cx="6624736" cy="6827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Acrobat Document" r:id="rId4" imgW="5676857" imgH="8019997" progId="AcroExch.Document.11">
                  <p:embed/>
                </p:oleObj>
              </mc:Choice>
              <mc:Fallback>
                <p:oleObj name="Acrobat Document" r:id="rId4" imgW="5676857" imgH="801999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9633" y="-29910"/>
                        <a:ext cx="6624736" cy="6827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4444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50930" y="2322637"/>
            <a:ext cx="8713558" cy="42747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latin typeface="Trebuchet MS" panose="020B0603020202020204" pitchFamily="34" charset="0"/>
              </a:rPr>
              <a:t>Créer en 2015 par décret pris en conseil des ministres (existence légale)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Trebuchet MS" panose="020B0603020202020204" pitchFamily="34" charset="0"/>
              </a:rPr>
              <a:t>La gestion agropastorale une des compétence transférée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Trebuchet MS" panose="020B0603020202020204" pitchFamily="34" charset="0"/>
              </a:rPr>
              <a:t>7 marchés à bétail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Trebuchet MS" panose="020B0603020202020204" pitchFamily="34" charset="0"/>
              </a:rPr>
              <a:t>Une porte d’entrée de la transhumance (ETAT)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Trebuchet MS" panose="020B0603020202020204" pitchFamily="34" charset="0"/>
              </a:rPr>
              <a:t>Frontière avec le Togo sur 3 collectivités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Trebuchet MS" panose="020B0603020202020204" pitchFamily="34" charset="0"/>
              </a:rPr>
              <a:t>Frontière avec le </a:t>
            </a:r>
            <a:r>
              <a:rPr lang="fr-FR" sz="2400" dirty="0" err="1">
                <a:latin typeface="Trebuchet MS" panose="020B0603020202020204" pitchFamily="34" charset="0"/>
              </a:rPr>
              <a:t>Borgou</a:t>
            </a:r>
            <a:r>
              <a:rPr lang="fr-FR" sz="2400" dirty="0">
                <a:latin typeface="Trebuchet MS" panose="020B0603020202020204" pitchFamily="34" charset="0"/>
              </a:rPr>
              <a:t>, les collines, l’</a:t>
            </a:r>
            <a:r>
              <a:rPr lang="fr-FR" sz="2400" dirty="0" err="1">
                <a:latin typeface="Trebuchet MS" panose="020B0603020202020204" pitchFamily="34" charset="0"/>
              </a:rPr>
              <a:t>Atacora</a:t>
            </a:r>
            <a:endParaRPr lang="fr-FR" sz="2400" dirty="0">
              <a:latin typeface="Trebuchet MS" panose="020B0603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Trebuchet MS" panose="020B0603020202020204" pitchFamily="34" charset="0"/>
              </a:rPr>
              <a:t>Compte la 3eme commune la plus peuplée du Bénin et la 3eme communes la plus vaste du Bénin,</a:t>
            </a:r>
          </a:p>
          <a:p>
            <a:endParaRPr lang="fr-FR" sz="2400" dirty="0">
              <a:latin typeface="Trebuchet MS" panose="020B0603020202020204" pitchFamily="34" charset="0"/>
            </a:endParaRPr>
          </a:p>
          <a:p>
            <a:endParaRPr lang="fr-FR" sz="2400" dirty="0">
              <a:latin typeface="Trebuchet MS" panose="020B0603020202020204" pitchFamily="34" charset="0"/>
            </a:endParaRPr>
          </a:p>
          <a:p>
            <a:endParaRPr lang="fr-FR" sz="2400" dirty="0">
              <a:latin typeface="Trebuchet MS" panose="020B0603020202020204" pitchFamily="34" charset="0"/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-33934" y="-12263"/>
            <a:ext cx="7724728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A3BE040-053A-4337-924F-C3208DD3A5EA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23" y="321544"/>
            <a:ext cx="869010" cy="750570"/>
          </a:xfrm>
          <a:prstGeom prst="rect">
            <a:avLst/>
          </a:prstGeom>
          <a:noFill/>
          <a:ln w="9525" cmpd="sng">
            <a:solidFill>
              <a:srgbClr val="8EB4E3"/>
            </a:solidFill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91516" y="1537423"/>
            <a:ext cx="83632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Présentation de l’EPCI ANFANI  </a:t>
            </a:r>
            <a:endParaRPr lang="fr-FR" sz="24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76" y="220521"/>
            <a:ext cx="896444" cy="90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866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94540" y="1548977"/>
            <a:ext cx="8991432" cy="53090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Amélioration de la gouvernance par la mise à disposition d’outils statistiques (MAB)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Désignation et installation des conseillers communautaires </a:t>
            </a:r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(base politique)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Séance avec les CSDLP et SG (</a:t>
            </a:r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(base technique)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Séance avec les CSAF et 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RP </a:t>
            </a:r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(base Financière)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Echange continu avec les maires de ANFANI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Formation des financiers la collectes des données agropastorales</a:t>
            </a:r>
          </a:p>
          <a:p>
            <a:pPr algn="just"/>
            <a:endParaRPr lang="fr-FR" sz="2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-108520" y="-15970"/>
            <a:ext cx="7724728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A3BE040-053A-4337-924F-C3208DD3A5EA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1851" y="321543"/>
            <a:ext cx="843943" cy="688832"/>
          </a:xfrm>
          <a:prstGeom prst="rect">
            <a:avLst/>
          </a:prstGeom>
          <a:noFill/>
          <a:ln w="9525" cmpd="sng">
            <a:solidFill>
              <a:srgbClr val="8EB4E3"/>
            </a:solidFill>
            <a:miter lim="800000"/>
            <a:headEnd/>
            <a:tailEnd/>
          </a:ln>
          <a:effectLst/>
        </p:spPr>
      </p:pic>
      <p:pic>
        <p:nvPicPr>
          <p:cNvPr id="10" name="Imag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76" y="220521"/>
            <a:ext cx="896444" cy="90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56685" y="1055685"/>
            <a:ext cx="83632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ACTIONS  DE MISE EN PLACE DU DISPOSITIF  </a:t>
            </a:r>
            <a:endParaRPr lang="fr-FR" sz="24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2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124531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50930" y="2590800"/>
            <a:ext cx="8713558" cy="24132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latin typeface="Trebuchet MS" panose="020B0603020202020204" pitchFamily="34" charset="0"/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0" y="-15970"/>
            <a:ext cx="7616208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93BA13E-627E-4100-B701-BC6574B926D1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92032" y="399155"/>
            <a:ext cx="924184" cy="734696"/>
          </a:xfrm>
          <a:prstGeom prst="rect">
            <a:avLst/>
          </a:prstGeom>
          <a:noFill/>
          <a:ln w="9525" cmpd="sng">
            <a:solidFill>
              <a:srgbClr val="8EB4E3"/>
            </a:solidFill>
            <a:miter lim="800000"/>
            <a:headEnd/>
            <a:tailEnd/>
          </a:ln>
          <a:effectLst/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944597"/>
              </p:ext>
            </p:extLst>
          </p:nvPr>
        </p:nvGraphicFramePr>
        <p:xfrm>
          <a:off x="108378" y="2189169"/>
          <a:ext cx="8856109" cy="42561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8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2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119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Axe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Coût unitaire 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d’unités/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9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FR" sz="2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Fcfa</a:t>
                      </a:r>
                      <a:r>
                        <a:rPr lang="fr-F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Département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FR" sz="2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Fcfa</a:t>
                      </a:r>
                      <a:r>
                        <a:rPr lang="fr-F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Pistes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14 360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2 153 988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Marchés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804 641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3 218 564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312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5 372 553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48964" y="1133851"/>
            <a:ext cx="83632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COUT DU DISOSITIF</a:t>
            </a:r>
            <a:endParaRPr lang="fr-FR" sz="24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76" y="220521"/>
            <a:ext cx="896444" cy="90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48964" y="1668491"/>
            <a:ext cx="83632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ctr"/>
            <a:r>
              <a:rPr lang="fr-FR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marchés à bétail   +   150 Km de pistes     +   30 Comité de pistes</a:t>
            </a:r>
          </a:p>
        </p:txBody>
      </p:sp>
    </p:spTree>
    <p:extLst>
      <p:ext uri="{BB962C8B-B14F-4D97-AF65-F5344CB8AC3E}">
        <p14:creationId xmlns:p14="http://schemas.microsoft.com/office/powerpoint/2010/main" val="3812460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50930" y="2590800"/>
            <a:ext cx="8713558" cy="24132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latin typeface="Trebuchet MS" panose="020B0603020202020204" pitchFamily="34" charset="0"/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0" y="-15970"/>
            <a:ext cx="7616208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93BA13E-627E-4100-B701-BC6574B926D1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92032" y="399155"/>
            <a:ext cx="1212216" cy="734696"/>
          </a:xfrm>
          <a:prstGeom prst="rect">
            <a:avLst/>
          </a:prstGeom>
          <a:noFill/>
          <a:ln w="9525" cmpd="sng">
            <a:solidFill>
              <a:srgbClr val="8EB4E3"/>
            </a:solidFill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91516" y="1537423"/>
            <a:ext cx="83632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 RECETTES MOBILISEES EN 2018</a:t>
            </a:r>
            <a:endParaRPr lang="fr-FR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425693"/>
              </p:ext>
            </p:extLst>
          </p:nvPr>
        </p:nvGraphicFramePr>
        <p:xfrm>
          <a:off x="34904" y="2079111"/>
          <a:ext cx="9109096" cy="41076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1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0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53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7484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 dirty="0">
                          <a:effectLst/>
                        </a:rPr>
                        <a:t> </a:t>
                      </a:r>
                      <a:endParaRPr lang="fr-FR" sz="2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 dirty="0">
                          <a:effectLst/>
                        </a:rPr>
                        <a:t>Djougou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>
                          <a:effectLst/>
                        </a:rPr>
                        <a:t>Bassila</a:t>
                      </a:r>
                      <a:endParaRPr lang="fr-FR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>
                          <a:effectLst/>
                        </a:rPr>
                        <a:t>Ouaké</a:t>
                      </a:r>
                      <a:endParaRPr lang="fr-FR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>
                          <a:effectLst/>
                        </a:rPr>
                        <a:t>Copargo</a:t>
                      </a:r>
                      <a:endParaRPr lang="fr-FR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>
                          <a:effectLst/>
                        </a:rPr>
                        <a:t>  Total en fcfa</a:t>
                      </a:r>
                      <a:endParaRPr lang="fr-FR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15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400" u="none" strike="noStrike">
                          <a:effectLst/>
                        </a:rPr>
                        <a:t>Recette  en FCFA (commune)  en 2018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 dirty="0">
                          <a:effectLst/>
                        </a:rPr>
                        <a:t>4 000 000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 dirty="0">
                          <a:effectLst/>
                        </a:rPr>
                        <a:t>2 500 000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 dirty="0">
                          <a:effectLst/>
                        </a:rPr>
                        <a:t>500 000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 dirty="0">
                          <a:effectLst/>
                        </a:rPr>
                        <a:t>0 (Pas de MAB)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 dirty="0">
                          <a:effectLst/>
                        </a:rPr>
                        <a:t>7 000 000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969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400" u="none" strike="noStrike">
                          <a:effectLst/>
                        </a:rPr>
                        <a:t>Pourcenatge de la recette totale ANFANI 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>
                          <a:effectLst/>
                        </a:rPr>
                        <a:t>57%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>
                          <a:effectLst/>
                        </a:rPr>
                        <a:t>36%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>
                          <a:effectLst/>
                        </a:rPr>
                        <a:t>7%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 dirty="0">
                          <a:effectLst/>
                        </a:rPr>
                        <a:t>0%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 dirty="0">
                          <a:effectLst/>
                        </a:rPr>
                        <a:t>100%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Imag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76" y="220521"/>
            <a:ext cx="896444" cy="90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997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171911" y="2672165"/>
            <a:ext cx="8713558" cy="24132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latin typeface="Trebuchet MS" panose="020B0603020202020204" pitchFamily="34" charset="0"/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0" y="-15970"/>
            <a:ext cx="7616208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93BA13E-627E-4100-B701-BC6574B926D1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92032" y="399155"/>
            <a:ext cx="924184" cy="734696"/>
          </a:xfrm>
          <a:prstGeom prst="rect">
            <a:avLst/>
          </a:prstGeom>
          <a:noFill/>
          <a:ln w="9525" cmpd="sng">
            <a:solidFill>
              <a:srgbClr val="8EB4E3"/>
            </a:solidFill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22197" y="1231423"/>
            <a:ext cx="83632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NIVEAU DE FINANCEMENT DU DISPOSITIF </a:t>
            </a:r>
            <a:endParaRPr lang="fr-FR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699137"/>
              </p:ext>
            </p:extLst>
          </p:nvPr>
        </p:nvGraphicFramePr>
        <p:xfrm>
          <a:off x="171911" y="1799768"/>
          <a:ext cx="8713558" cy="4797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9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6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3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106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Djougou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Bassila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Ouaké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Copargo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Total en </a:t>
                      </a:r>
                      <a:r>
                        <a:rPr lang="fr-FR" sz="2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fcfa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19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de</a:t>
                      </a:r>
                      <a:r>
                        <a:rPr lang="fr-FR" sz="2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fr-F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commune pour le financement du dispositif en 2020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1 381 514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863 446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172 689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 de MAB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2 417 649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50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à budgétiser en 2020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1 500 000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1 000 000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200 000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2 700 000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282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%Budget com, du dispositif</a:t>
                      </a:r>
                      <a:endParaRPr lang="fr-FR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  <a:endParaRPr lang="fr-FR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fr-FR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fr-FR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fr-FR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fr-FR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Imag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76" y="220521"/>
            <a:ext cx="896444" cy="90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37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33851"/>
            <a:ext cx="9180512" cy="572414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Courier New" panose="02070309020205020404" pitchFamily="49" charset="0"/>
              <a:buChar char="o"/>
            </a:pPr>
            <a:endParaRPr lang="fr-FR" sz="3200" dirty="0">
              <a:solidFill>
                <a:schemeClr val="tx1"/>
              </a:solidFill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endParaRPr lang="fr-FR" sz="3200" dirty="0">
              <a:solidFill>
                <a:schemeClr val="tx1"/>
              </a:solidFill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endParaRPr lang="fr-FR" sz="3200" dirty="0">
              <a:solidFill>
                <a:schemeClr val="tx1"/>
              </a:solidFill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fr-FR" sz="3200" dirty="0">
                <a:solidFill>
                  <a:schemeClr val="tx1"/>
                </a:solidFill>
              </a:rPr>
              <a:t>L’organisation de quatre (4) débats informés sur les modules : mobilité du bétail et commerce de bétail en Afrique de l’Ouest à Bassila, Djougou, Natitingou et Parakou ;</a:t>
            </a:r>
          </a:p>
          <a:p>
            <a:pPr lvl="0" algn="just"/>
            <a:endParaRPr lang="fr-FR" sz="3200" dirty="0">
              <a:solidFill>
                <a:schemeClr val="tx1"/>
              </a:solidFill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fr-FR" sz="3200" dirty="0">
                <a:solidFill>
                  <a:schemeClr val="tx1"/>
                </a:solidFill>
              </a:rPr>
              <a:t>Formation des financiers de la </a:t>
            </a:r>
            <a:r>
              <a:rPr lang="fr-FR" sz="3200" dirty="0" err="1">
                <a:solidFill>
                  <a:schemeClr val="tx1"/>
                </a:solidFill>
              </a:rPr>
              <a:t>Donga</a:t>
            </a:r>
            <a:r>
              <a:rPr lang="fr-FR" sz="3200" dirty="0">
                <a:solidFill>
                  <a:schemeClr val="tx1"/>
                </a:solidFill>
              </a:rPr>
              <a:t>,</a:t>
            </a:r>
          </a:p>
          <a:p>
            <a:pPr lvl="0" algn="just"/>
            <a:endParaRPr lang="fr-FR" sz="3200" dirty="0">
              <a:solidFill>
                <a:srgbClr val="FF0000"/>
              </a:solidFill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fr-FR" sz="3200" dirty="0">
                <a:solidFill>
                  <a:schemeClr val="tx1"/>
                </a:solidFill>
              </a:rPr>
              <a:t>Démarrage des travaux de construction (décembre 2019) du Marché à bétail de Bougou,</a:t>
            </a:r>
          </a:p>
          <a:p>
            <a:pPr lvl="0" algn="just"/>
            <a:r>
              <a:rPr lang="fr-FR" sz="3200" dirty="0">
                <a:solidFill>
                  <a:schemeClr val="tx1"/>
                </a:solidFill>
              </a:rPr>
              <a:t> </a:t>
            </a:r>
          </a:p>
          <a:p>
            <a:r>
              <a:rPr lang="fr-FR" sz="3200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409626"/>
            <a:ext cx="9144000" cy="5792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les différentes réalisations dans le cadre du projet en 2019 </a:t>
            </a:r>
          </a:p>
          <a:p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9" name="Parallélogramme 8"/>
          <p:cNvSpPr/>
          <p:nvPr/>
        </p:nvSpPr>
        <p:spPr>
          <a:xfrm>
            <a:off x="0" y="-15970"/>
            <a:ext cx="7616208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22624B7-E262-4BD9-84F5-497FF15C98A4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3916" y="209970"/>
            <a:ext cx="864096" cy="688832"/>
          </a:xfrm>
          <a:prstGeom prst="rect">
            <a:avLst/>
          </a:prstGeom>
          <a:noFill/>
          <a:ln w="9525" cmpd="sng">
            <a:solidFill>
              <a:srgbClr val="8EB4E3"/>
            </a:solidFill>
            <a:miter lim="800000"/>
            <a:headEnd/>
            <a:tailEnd/>
          </a:ln>
          <a:effectLst/>
        </p:spPr>
      </p:pic>
      <p:pic>
        <p:nvPicPr>
          <p:cNvPr id="10" name="Imag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76" y="155402"/>
            <a:ext cx="896444" cy="90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5107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5509</TotalTime>
  <Words>463</Words>
  <Application>Microsoft Office PowerPoint</Application>
  <PresentationFormat>Affichage à l'écran (4:3)</PresentationFormat>
  <Paragraphs>153</Paragraphs>
  <Slides>12</Slides>
  <Notes>12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Courier New</vt:lpstr>
      <vt:lpstr>Times New Roman</vt:lpstr>
      <vt:lpstr>Trebuchet MS</vt:lpstr>
      <vt:lpstr>Wingdings</vt:lpstr>
      <vt:lpstr>Thème Office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Beverly BRULLEFERT</dc:creator>
  <cp:lastModifiedBy>HP</cp:lastModifiedBy>
  <cp:revision>247</cp:revision>
  <dcterms:created xsi:type="dcterms:W3CDTF">2015-01-20T16:46:24Z</dcterms:created>
  <dcterms:modified xsi:type="dcterms:W3CDTF">2019-11-18T09:58:31Z</dcterms:modified>
</cp:coreProperties>
</file>