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7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48.xml" ContentType="application/vnd.openxmlformats-officedocument.presentationml.notesSl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9.xml" ContentType="application/vnd.openxmlformats-officedocument.presentationml.notesSl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50.xml" ContentType="application/vnd.openxmlformats-officedocument.presentationml.notesSl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</p:sldMasterIdLst>
  <p:notesMasterIdLst>
    <p:notesMasterId r:id="rId71"/>
  </p:notesMasterIdLst>
  <p:sldIdLst>
    <p:sldId id="361" r:id="rId3"/>
    <p:sldId id="362" r:id="rId4"/>
    <p:sldId id="256" r:id="rId5"/>
    <p:sldId id="257" r:id="rId6"/>
    <p:sldId id="284" r:id="rId7"/>
    <p:sldId id="297" r:id="rId8"/>
    <p:sldId id="298" r:id="rId9"/>
    <p:sldId id="259" r:id="rId10"/>
    <p:sldId id="308" r:id="rId11"/>
    <p:sldId id="363" r:id="rId12"/>
    <p:sldId id="274" r:id="rId13"/>
    <p:sldId id="307" r:id="rId14"/>
    <p:sldId id="306" r:id="rId15"/>
    <p:sldId id="359" r:id="rId16"/>
    <p:sldId id="280" r:id="rId17"/>
    <p:sldId id="285" r:id="rId18"/>
    <p:sldId id="305" r:id="rId19"/>
    <p:sldId id="262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64" r:id="rId50"/>
    <p:sldId id="341" r:id="rId51"/>
    <p:sldId id="342" r:id="rId52"/>
    <p:sldId id="343" r:id="rId53"/>
    <p:sldId id="344" r:id="rId54"/>
    <p:sldId id="365" r:id="rId55"/>
    <p:sldId id="345" r:id="rId56"/>
    <p:sldId id="346" r:id="rId57"/>
    <p:sldId id="366" r:id="rId58"/>
    <p:sldId id="347" r:id="rId59"/>
    <p:sldId id="348" r:id="rId60"/>
    <p:sldId id="360" r:id="rId61"/>
    <p:sldId id="350" r:id="rId62"/>
    <p:sldId id="351" r:id="rId63"/>
    <p:sldId id="352" r:id="rId64"/>
    <p:sldId id="353" r:id="rId65"/>
    <p:sldId id="354" r:id="rId66"/>
    <p:sldId id="355" r:id="rId67"/>
    <p:sldId id="356" r:id="rId68"/>
    <p:sldId id="357" r:id="rId69"/>
    <p:sldId id="358" r:id="rId7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2" roundtripDataSignature="AMtx7mimYEjx7ZLO/GvNTf6QW/a+2dFo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36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customschemas.google.com/relationships/presentationmetadata" Target="meta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cuments\DONNEES%20MA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cuments\DONNEES%20MAB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cuments\DONNEES%20MAB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cuments\DONNEES%20MAB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Classeur2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Classeur2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Classeur4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fr-FR"/>
              <a:t>Situation des Bovins sur le MAB de la Kompienga en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'dn-kpg-gyr-20-21'!$B$2:$B$3</c:f>
              <c:strCache>
                <c:ptCount val="2"/>
                <c:pt idx="0">
                  <c:v>Bovins</c:v>
                </c:pt>
                <c:pt idx="1">
                  <c:v>Présentés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'dn-kpg-gyr-20-21'!$A$4:$A$15</c:f>
              <c:strCache>
                <c:ptCount val="12"/>
                <c:pt idx="0">
                  <c:v> 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Aout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</c:strCache>
            </c:strRef>
          </c:cat>
          <c:val>
            <c:numRef>
              <c:f>'dn-kpg-gyr-20-21'!$B$4:$B$15</c:f>
              <c:numCache>
                <c:formatCode>General</c:formatCode>
                <c:ptCount val="12"/>
                <c:pt idx="0">
                  <c:v>301</c:v>
                </c:pt>
                <c:pt idx="1">
                  <c:v>444</c:v>
                </c:pt>
                <c:pt idx="2">
                  <c:v>540</c:v>
                </c:pt>
                <c:pt idx="3">
                  <c:v>200</c:v>
                </c:pt>
                <c:pt idx="4">
                  <c:v>465</c:v>
                </c:pt>
                <c:pt idx="5">
                  <c:v>574</c:v>
                </c:pt>
                <c:pt idx="6">
                  <c:v>400</c:v>
                </c:pt>
                <c:pt idx="7">
                  <c:v>450</c:v>
                </c:pt>
                <c:pt idx="8">
                  <c:v>402</c:v>
                </c:pt>
                <c:pt idx="9">
                  <c:v>95</c:v>
                </c:pt>
                <c:pt idx="10">
                  <c:v>60</c:v>
                </c:pt>
                <c:pt idx="11">
                  <c:v>459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55-485B-9002-57404B931B81}"/>
            </c:ext>
          </c:extLst>
        </c:ser>
        <c:ser>
          <c:idx val="1"/>
          <c:order val="1"/>
          <c:tx>
            <c:strRef>
              <c:f>'dn-kpg-gyr-20-21'!$C$2:$C$3</c:f>
              <c:strCache>
                <c:ptCount val="2"/>
                <c:pt idx="0">
                  <c:v>Bovins</c:v>
                </c:pt>
                <c:pt idx="1">
                  <c:v>Vendus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'dn-kpg-gyr-20-21'!$A$4:$A$15</c:f>
              <c:strCache>
                <c:ptCount val="12"/>
                <c:pt idx="0">
                  <c:v> 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Aout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</c:strCache>
            </c:strRef>
          </c:cat>
          <c:val>
            <c:numRef>
              <c:f>'dn-kpg-gyr-20-21'!$C$4:$C$15</c:f>
              <c:numCache>
                <c:formatCode>General</c:formatCode>
                <c:ptCount val="12"/>
                <c:pt idx="0">
                  <c:v>188</c:v>
                </c:pt>
                <c:pt idx="1">
                  <c:v>119</c:v>
                </c:pt>
                <c:pt idx="2">
                  <c:v>165</c:v>
                </c:pt>
                <c:pt idx="3">
                  <c:v>154</c:v>
                </c:pt>
                <c:pt idx="4">
                  <c:v>158</c:v>
                </c:pt>
                <c:pt idx="5">
                  <c:v>142</c:v>
                </c:pt>
                <c:pt idx="6">
                  <c:v>73</c:v>
                </c:pt>
                <c:pt idx="7">
                  <c:v>71</c:v>
                </c:pt>
                <c:pt idx="8">
                  <c:v>113</c:v>
                </c:pt>
                <c:pt idx="9">
                  <c:v>25</c:v>
                </c:pt>
                <c:pt idx="10">
                  <c:v>15</c:v>
                </c:pt>
                <c:pt idx="11">
                  <c:v>132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55-485B-9002-57404B931B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861928"/>
        <c:axId val="141507224"/>
      </c:lineChart>
      <c:catAx>
        <c:axId val="140861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1507224"/>
        <c:crosses val="autoZero"/>
        <c:auto val="1"/>
        <c:lblAlgn val="ctr"/>
        <c:lblOffset val="100"/>
        <c:noMultiLvlLbl val="0"/>
      </c:catAx>
      <c:valAx>
        <c:axId val="141507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08619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aseline="0" dirty="0"/>
              <a:t> </a:t>
            </a:r>
            <a:r>
              <a:rPr lang="en-US" sz="2400" baseline="0" dirty="0">
                <a:solidFill>
                  <a:srgbClr val="7030A0"/>
                </a:solidFill>
              </a:rPr>
              <a:t>Cattle sold in Bawku Liv. Market using 2020/2021 </a:t>
            </a:r>
            <a:endParaRPr lang="en-US" sz="2400" dirty="0">
              <a:solidFill>
                <a:srgbClr val="7030A0"/>
              </a:solidFill>
            </a:endParaRPr>
          </a:p>
        </c:rich>
      </c:tx>
      <c:layout>
        <c:manualLayout>
          <c:xMode val="edge"/>
          <c:yMode val="edge"/>
          <c:x val="0.13163188976377951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Sheet1!$B$3:$B$14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 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Sheet1!$C$3:$C$14</c:f>
              <c:numCache>
                <c:formatCode>General</c:formatCode>
                <c:ptCount val="12"/>
                <c:pt idx="0">
                  <c:v>900</c:v>
                </c:pt>
                <c:pt idx="1">
                  <c:v>1000</c:v>
                </c:pt>
                <c:pt idx="2">
                  <c:v>600</c:v>
                </c:pt>
                <c:pt idx="3">
                  <c:v>960</c:v>
                </c:pt>
                <c:pt idx="4">
                  <c:v>650</c:v>
                </c:pt>
                <c:pt idx="5">
                  <c:v>500</c:v>
                </c:pt>
                <c:pt idx="6">
                  <c:v>600</c:v>
                </c:pt>
                <c:pt idx="7">
                  <c:v>710</c:v>
                </c:pt>
                <c:pt idx="8">
                  <c:v>720</c:v>
                </c:pt>
                <c:pt idx="9">
                  <c:v>760</c:v>
                </c:pt>
                <c:pt idx="10">
                  <c:v>583</c:v>
                </c:pt>
                <c:pt idx="11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37-4014-AE5C-F9DAE2896731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Sheet1!$B$3:$B$14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 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Sheet1!$D$3:$D$14</c:f>
              <c:numCache>
                <c:formatCode>General</c:formatCode>
                <c:ptCount val="12"/>
                <c:pt idx="0">
                  <c:v>560</c:v>
                </c:pt>
                <c:pt idx="1">
                  <c:v>700</c:v>
                </c:pt>
                <c:pt idx="2">
                  <c:v>760</c:v>
                </c:pt>
                <c:pt idx="3" formatCode="#,##0">
                  <c:v>645</c:v>
                </c:pt>
                <c:pt idx="4" formatCode="#,##0">
                  <c:v>580</c:v>
                </c:pt>
                <c:pt idx="5" formatCode="#,##0">
                  <c:v>480</c:v>
                </c:pt>
                <c:pt idx="6" formatCode="#,##0">
                  <c:v>650</c:v>
                </c:pt>
                <c:pt idx="7" formatCode="#,##0">
                  <c:v>580</c:v>
                </c:pt>
                <c:pt idx="8" formatCode="#,##0">
                  <c:v>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37-4014-AE5C-F9DAE289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245152"/>
        <c:axId val="396249416"/>
      </c:barChart>
      <c:catAx>
        <c:axId val="39624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96249416"/>
        <c:crosses val="autoZero"/>
        <c:auto val="1"/>
        <c:lblAlgn val="ctr"/>
        <c:lblOffset val="100"/>
        <c:noMultiLvlLbl val="0"/>
      </c:catAx>
      <c:valAx>
        <c:axId val="396249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Cattle</a:t>
                </a:r>
                <a:r>
                  <a:rPr lang="en-US" baseline="0" dirty="0"/>
                  <a:t> sold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962451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rgbClr val="7030A0"/>
                </a:solidFill>
              </a:rPr>
              <a:t>Small</a:t>
            </a:r>
            <a:r>
              <a:rPr lang="en-US" b="1" baseline="0">
                <a:solidFill>
                  <a:srgbClr val="7030A0"/>
                </a:solidFill>
              </a:rPr>
              <a:t> Ruminants sold in Bawku Liv. Market using 2020/2021 Market data</a:t>
            </a:r>
            <a:endParaRPr lang="en-US" b="1">
              <a:solidFill>
                <a:srgbClr val="7030A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Sheet1!$B$3:$B$14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 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Sheet1!$C$3:$C$14</c:f>
              <c:numCache>
                <c:formatCode>General</c:formatCode>
                <c:ptCount val="12"/>
                <c:pt idx="0">
                  <c:v>6000</c:v>
                </c:pt>
                <c:pt idx="1">
                  <c:v>6075</c:v>
                </c:pt>
                <c:pt idx="2">
                  <c:v>3100</c:v>
                </c:pt>
                <c:pt idx="3">
                  <c:v>2600</c:v>
                </c:pt>
                <c:pt idx="4">
                  <c:v>1400</c:v>
                </c:pt>
                <c:pt idx="5">
                  <c:v>1530</c:v>
                </c:pt>
                <c:pt idx="6">
                  <c:v>2655</c:v>
                </c:pt>
                <c:pt idx="7">
                  <c:v>3000</c:v>
                </c:pt>
                <c:pt idx="8" formatCode="#,##0">
                  <c:v>3400</c:v>
                </c:pt>
                <c:pt idx="9">
                  <c:v>2400</c:v>
                </c:pt>
                <c:pt idx="10" formatCode="#,##0">
                  <c:v>1760</c:v>
                </c:pt>
                <c:pt idx="11">
                  <c:v>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5E-4559-B71A-5FC5A22BECA8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Sheet1!$B$3:$B$14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 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Sheet1!$D$3:$D$14</c:f>
              <c:numCache>
                <c:formatCode>General</c:formatCode>
                <c:ptCount val="12"/>
                <c:pt idx="0">
                  <c:v>1700</c:v>
                </c:pt>
                <c:pt idx="1">
                  <c:v>1730</c:v>
                </c:pt>
                <c:pt idx="2">
                  <c:v>1680</c:v>
                </c:pt>
                <c:pt idx="3">
                  <c:v>2000</c:v>
                </c:pt>
                <c:pt idx="4">
                  <c:v>1400</c:v>
                </c:pt>
                <c:pt idx="5">
                  <c:v>1340</c:v>
                </c:pt>
                <c:pt idx="6">
                  <c:v>1900</c:v>
                </c:pt>
                <c:pt idx="7">
                  <c:v>2850</c:v>
                </c:pt>
                <c:pt idx="8">
                  <c:v>4300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5E-4559-B71A-5FC5A22BEC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1907048"/>
        <c:axId val="491905080"/>
      </c:barChart>
      <c:catAx>
        <c:axId val="491907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91905080"/>
        <c:crosses val="autoZero"/>
        <c:auto val="1"/>
        <c:lblAlgn val="ctr"/>
        <c:lblOffset val="100"/>
        <c:noMultiLvlLbl val="0"/>
      </c:catAx>
      <c:valAx>
        <c:axId val="491905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Small</a:t>
                </a:r>
                <a:r>
                  <a:rPr lang="en-US" baseline="0"/>
                  <a:t> ruminants sold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919070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Cattle Sold in Buipe Liv. using 2020/2021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2581714785651793"/>
          <c:y val="0.19486111111111112"/>
          <c:w val="0.81862729658792655"/>
          <c:h val="0.608094925634295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Sheet1!$B$3:$B$14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 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Sheet1!$C$3:$C$14</c:f>
              <c:numCache>
                <c:formatCode>General</c:formatCode>
                <c:ptCount val="12"/>
                <c:pt idx="0">
                  <c:v>1546</c:v>
                </c:pt>
                <c:pt idx="1">
                  <c:v>1412</c:v>
                </c:pt>
                <c:pt idx="2">
                  <c:v>1156</c:v>
                </c:pt>
                <c:pt idx="3">
                  <c:v>1249</c:v>
                </c:pt>
                <c:pt idx="4">
                  <c:v>1448</c:v>
                </c:pt>
                <c:pt idx="5">
                  <c:v>2088</c:v>
                </c:pt>
                <c:pt idx="6">
                  <c:v>1763</c:v>
                </c:pt>
                <c:pt idx="7">
                  <c:v>1747</c:v>
                </c:pt>
                <c:pt idx="8">
                  <c:v>1662</c:v>
                </c:pt>
                <c:pt idx="9">
                  <c:v>1818</c:v>
                </c:pt>
                <c:pt idx="10">
                  <c:v>2288</c:v>
                </c:pt>
                <c:pt idx="11">
                  <c:v>2576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67-4BC7-B593-283613DEF2AD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Sheet1!$B$3:$B$14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 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Sheet1!$D$3:$D$14</c:f>
              <c:numCache>
                <c:formatCode>General</c:formatCode>
                <c:ptCount val="12"/>
                <c:pt idx="0">
                  <c:v>1603</c:v>
                </c:pt>
                <c:pt idx="1">
                  <c:v>1558</c:v>
                </c:pt>
                <c:pt idx="2">
                  <c:v>1771</c:v>
                </c:pt>
                <c:pt idx="3" formatCode="#,##0">
                  <c:v>1562</c:v>
                </c:pt>
                <c:pt idx="4" formatCode="#,##0">
                  <c:v>2202</c:v>
                </c:pt>
                <c:pt idx="5" formatCode="#,##0">
                  <c:v>2766</c:v>
                </c:pt>
                <c:pt idx="6" formatCode="#,##0">
                  <c:v>2945</c:v>
                </c:pt>
                <c:pt idx="7" formatCode="#,##0">
                  <c:v>2829</c:v>
                </c:pt>
                <c:pt idx="8" formatCode="#,##0">
                  <c:v>2157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67-4BC7-B593-283613DEF2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77954320"/>
        <c:axId val="477955960"/>
      </c:barChart>
      <c:catAx>
        <c:axId val="47795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77955960"/>
        <c:crosses val="autoZero"/>
        <c:auto val="1"/>
        <c:lblAlgn val="ctr"/>
        <c:lblOffset val="100"/>
        <c:noMultiLvlLbl val="0"/>
      </c:catAx>
      <c:valAx>
        <c:axId val="477955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Cattle Sold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779543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rgbClr val="7030A0"/>
                </a:solidFill>
              </a:rPr>
              <a:t>Small ruminants sold in </a:t>
            </a:r>
            <a:r>
              <a:rPr lang="en-US" b="1" dirty="0" err="1">
                <a:solidFill>
                  <a:srgbClr val="7030A0"/>
                </a:solidFill>
              </a:rPr>
              <a:t>Buipe</a:t>
            </a:r>
            <a:r>
              <a:rPr lang="en-US" b="1" dirty="0">
                <a:solidFill>
                  <a:srgbClr val="7030A0"/>
                </a:solidFill>
              </a:rPr>
              <a:t> Liv. market using 202/2021</a:t>
            </a:r>
            <a:r>
              <a:rPr lang="en-US" b="1" baseline="0" dirty="0">
                <a:solidFill>
                  <a:srgbClr val="7030A0"/>
                </a:solidFill>
              </a:rPr>
              <a:t> </a:t>
            </a:r>
            <a:r>
              <a:rPr lang="en-US" b="1" dirty="0">
                <a:solidFill>
                  <a:srgbClr val="7030A0"/>
                </a:solidFill>
              </a:rPr>
              <a:t>data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Sheet1!$B$3:$B$14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 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Sheet1!$C$3:$C$14</c:f>
              <c:numCache>
                <c:formatCode>General</c:formatCode>
                <c:ptCount val="12"/>
                <c:pt idx="0">
                  <c:v>536</c:v>
                </c:pt>
                <c:pt idx="1">
                  <c:v>564</c:v>
                </c:pt>
                <c:pt idx="2">
                  <c:v>519</c:v>
                </c:pt>
                <c:pt idx="3">
                  <c:v>488</c:v>
                </c:pt>
                <c:pt idx="4">
                  <c:v>461</c:v>
                </c:pt>
                <c:pt idx="5">
                  <c:v>689</c:v>
                </c:pt>
                <c:pt idx="6">
                  <c:v>560</c:v>
                </c:pt>
                <c:pt idx="7">
                  <c:v>456</c:v>
                </c:pt>
                <c:pt idx="8" formatCode="#,##0">
                  <c:v>362</c:v>
                </c:pt>
                <c:pt idx="9">
                  <c:v>698</c:v>
                </c:pt>
                <c:pt idx="10" formatCode="#,##0">
                  <c:v>783</c:v>
                </c:pt>
                <c:pt idx="11">
                  <c:v>821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BEF-4A6C-A11A-5CD95471A789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Sheet1!$B$3:$B$14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 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Sheet1!$D$3:$D$14</c:f>
              <c:numCache>
                <c:formatCode>General</c:formatCode>
                <c:ptCount val="12"/>
                <c:pt idx="0">
                  <c:v>558</c:v>
                </c:pt>
                <c:pt idx="1">
                  <c:v>481</c:v>
                </c:pt>
                <c:pt idx="2">
                  <c:v>684</c:v>
                </c:pt>
                <c:pt idx="3">
                  <c:v>620</c:v>
                </c:pt>
                <c:pt idx="4">
                  <c:v>784</c:v>
                </c:pt>
                <c:pt idx="5">
                  <c:v>859</c:v>
                </c:pt>
                <c:pt idx="6">
                  <c:v>754</c:v>
                </c:pt>
                <c:pt idx="7">
                  <c:v>661</c:v>
                </c:pt>
                <c:pt idx="8">
                  <c:v>1070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EF-4A6C-A11A-5CD95471A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2655408"/>
        <c:axId val="332655736"/>
      </c:lineChart>
      <c:catAx>
        <c:axId val="33265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2655736"/>
        <c:crosses val="autoZero"/>
        <c:auto val="1"/>
        <c:lblAlgn val="ctr"/>
        <c:lblOffset val="100"/>
        <c:noMultiLvlLbl val="0"/>
      </c:catAx>
      <c:valAx>
        <c:axId val="332655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Small ruminants sold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26554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Assembly Revenue</a:t>
            </a:r>
            <a:r>
              <a:rPr lang="en-US" sz="2000" b="1" baseline="0"/>
              <a:t> from Bawku Liv. Market, 2018-2020</a:t>
            </a:r>
            <a:endParaRPr lang="en-US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Sheet1!$B$11</c:f>
              <c:strCache>
                <c:ptCount val="1"/>
                <c:pt idx="0">
                  <c:v>Year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Sheet1!$C$11:$E$11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07-43FA-8E29-4264ACC721AD}"/>
            </c:ext>
          </c:extLst>
        </c:ser>
        <c:ser>
          <c:idx val="1"/>
          <c:order val="1"/>
          <c:tx>
            <c:strRef>
              <c:f>Sheet1!$B$12</c:f>
              <c:strCache>
                <c:ptCount val="1"/>
                <c:pt idx="0">
                  <c:v>Revenu-Ghc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Sheet1!$C$12:$E$12</c:f>
              <c:numCache>
                <c:formatCode>#,##0.00</c:formatCode>
                <c:ptCount val="3"/>
                <c:pt idx="0">
                  <c:v>142752</c:v>
                </c:pt>
                <c:pt idx="1">
                  <c:v>144117</c:v>
                </c:pt>
                <c:pt idx="2">
                  <c:v>126372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07-43FA-8E29-4264ACC721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0976824"/>
        <c:axId val="480976168"/>
      </c:barChart>
      <c:catAx>
        <c:axId val="48097682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0976168"/>
        <c:crosses val="autoZero"/>
        <c:auto val="1"/>
        <c:lblAlgn val="ctr"/>
        <c:lblOffset val="100"/>
        <c:noMultiLvlLbl val="0"/>
      </c:catAx>
      <c:valAx>
        <c:axId val="480976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Revenue-Ghc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09768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Assembly revenue from the </a:t>
            </a:r>
            <a:r>
              <a:rPr lang="en-US" sz="1800" b="1" dirty="0" err="1"/>
              <a:t>Buipe</a:t>
            </a:r>
            <a:r>
              <a:rPr lang="en-US" sz="1800" b="1" dirty="0"/>
              <a:t> Liv. market ,2018-2020</a:t>
            </a:r>
          </a:p>
        </c:rich>
      </c:tx>
      <c:layout>
        <c:manualLayout>
          <c:xMode val="edge"/>
          <c:yMode val="edge"/>
          <c:x val="0.17132039960968004"/>
          <c:y val="2.66453936370954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Sheet1!$B$11</c:f>
              <c:strCache>
                <c:ptCount val="1"/>
                <c:pt idx="0">
                  <c:v>Year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Sheet1!$C$11:$E$11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16-4ACB-8E65-29FCB185DEC8}"/>
            </c:ext>
          </c:extLst>
        </c:ser>
        <c:ser>
          <c:idx val="1"/>
          <c:order val="1"/>
          <c:tx>
            <c:strRef>
              <c:f>Sheet1!$B$12</c:f>
              <c:strCache>
                <c:ptCount val="1"/>
                <c:pt idx="0">
                  <c:v>Revenue-Ghc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Sheet1!$C$12:$E$12</c:f>
              <c:numCache>
                <c:formatCode>#,##0.00</c:formatCode>
                <c:ptCount val="3"/>
                <c:pt idx="0">
                  <c:v>66168</c:v>
                </c:pt>
                <c:pt idx="1">
                  <c:v>81773</c:v>
                </c:pt>
                <c:pt idx="2">
                  <c:v>72737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16-4ACB-8E65-29FCB185DE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7298552"/>
        <c:axId val="377301176"/>
      </c:barChart>
      <c:catAx>
        <c:axId val="3772985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7301176"/>
        <c:crosses val="autoZero"/>
        <c:auto val="1"/>
        <c:lblAlgn val="ctr"/>
        <c:lblOffset val="100"/>
        <c:noMultiLvlLbl val="0"/>
      </c:catAx>
      <c:valAx>
        <c:axId val="377301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Revenue</a:t>
                </a:r>
                <a:r>
                  <a:rPr lang="en-US" baseline="0" dirty="0"/>
                  <a:t>-</a:t>
                </a:r>
                <a:r>
                  <a:rPr lang="en-US" baseline="0" dirty="0" err="1"/>
                  <a:t>Ghc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72985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Situation des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Bovins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sur le MAB de la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Kompienga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de Janvier à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Septembre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'dn-kpg-gyr-20-21'!$B$21:$B$22</c:f>
              <c:strCache>
                <c:ptCount val="2"/>
                <c:pt idx="0">
                  <c:v>Bovins</c:v>
                </c:pt>
                <c:pt idx="1">
                  <c:v>Présentés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'dn-kpg-gyr-20-21'!$A$23:$A$31</c:f>
              <c:strCache>
                <c:ptCount val="9"/>
                <c:pt idx="0">
                  <c:v> 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Aout</c:v>
                </c:pt>
                <c:pt idx="8">
                  <c:v>Septembre</c:v>
                </c:pt>
              </c:strCache>
            </c:strRef>
          </c:cat>
          <c:val>
            <c:numRef>
              <c:f>'dn-kpg-gyr-20-21'!$B$23:$B$31</c:f>
              <c:numCache>
                <c:formatCode>General</c:formatCode>
                <c:ptCount val="9"/>
                <c:pt idx="0">
                  <c:v>409</c:v>
                </c:pt>
                <c:pt idx="1">
                  <c:v>138</c:v>
                </c:pt>
                <c:pt idx="2">
                  <c:v>420</c:v>
                </c:pt>
                <c:pt idx="3">
                  <c:v>375</c:v>
                </c:pt>
                <c:pt idx="4">
                  <c:v>402</c:v>
                </c:pt>
                <c:pt idx="5">
                  <c:v>405</c:v>
                </c:pt>
                <c:pt idx="6">
                  <c:v>553</c:v>
                </c:pt>
                <c:pt idx="7">
                  <c:v>387</c:v>
                </c:pt>
                <c:pt idx="8">
                  <c:v>377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A6-40FA-A2EF-5222D64A328B}"/>
            </c:ext>
          </c:extLst>
        </c:ser>
        <c:ser>
          <c:idx val="1"/>
          <c:order val="1"/>
          <c:tx>
            <c:strRef>
              <c:f>'dn-kpg-gyr-20-21'!$C$21:$C$22</c:f>
              <c:strCache>
                <c:ptCount val="2"/>
                <c:pt idx="0">
                  <c:v>Bovins</c:v>
                </c:pt>
                <c:pt idx="1">
                  <c:v>Vendus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'dn-kpg-gyr-20-21'!$A$23:$A$31</c:f>
              <c:strCache>
                <c:ptCount val="9"/>
                <c:pt idx="0">
                  <c:v> 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Aout</c:v>
                </c:pt>
                <c:pt idx="8">
                  <c:v>Septembre</c:v>
                </c:pt>
              </c:strCache>
            </c:strRef>
          </c:cat>
          <c:val>
            <c:numRef>
              <c:f>'dn-kpg-gyr-20-21'!$C$23:$C$31</c:f>
              <c:numCache>
                <c:formatCode>General</c:formatCode>
                <c:ptCount val="9"/>
                <c:pt idx="0">
                  <c:v>120</c:v>
                </c:pt>
                <c:pt idx="1">
                  <c:v>79</c:v>
                </c:pt>
                <c:pt idx="2">
                  <c:v>120</c:v>
                </c:pt>
                <c:pt idx="3">
                  <c:v>102</c:v>
                </c:pt>
                <c:pt idx="4">
                  <c:v>195</c:v>
                </c:pt>
                <c:pt idx="5">
                  <c:v>75</c:v>
                </c:pt>
                <c:pt idx="6">
                  <c:v>86</c:v>
                </c:pt>
                <c:pt idx="7">
                  <c:v>64</c:v>
                </c:pt>
                <c:pt idx="8">
                  <c:v>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A6-40FA-A2EF-5222D64A32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1301440"/>
        <c:axId val="141301824"/>
      </c:lineChart>
      <c:catAx>
        <c:axId val="141301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1301824"/>
        <c:crosses val="autoZero"/>
        <c:auto val="1"/>
        <c:lblAlgn val="ctr"/>
        <c:lblOffset val="100"/>
        <c:noMultiLvlLbl val="0"/>
      </c:catAx>
      <c:valAx>
        <c:axId val="14130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13014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64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Situation des petits ruminants sur le MAB de Kompienga en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'dn-kpg-gyr-20-21'!$D$2:$D$3</c:f>
              <c:strCache>
                <c:ptCount val="2"/>
                <c:pt idx="0">
                  <c:v>Petit ruminants</c:v>
                </c:pt>
                <c:pt idx="1">
                  <c:v>Présentés</c:v>
                </c:pt>
              </c:strCache>
            </c:strRef>
          </c:tx>
          <c:spPr>
            <a:ln w="28575" cap="rnd">
              <a:solidFill>
                <a:schemeClr val="accent6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'dn-kpg-gyr-20-21'!$A$4:$A$15</c:f>
              <c:strCache>
                <c:ptCount val="12"/>
                <c:pt idx="0">
                  <c:v> 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Aout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</c:strCache>
            </c:strRef>
          </c:cat>
          <c:val>
            <c:numRef>
              <c:f>'dn-kpg-gyr-20-21'!$D$4:$D$15</c:f>
              <c:numCache>
                <c:formatCode>General</c:formatCode>
                <c:ptCount val="12"/>
                <c:pt idx="0">
                  <c:v>674</c:v>
                </c:pt>
                <c:pt idx="1">
                  <c:v>647</c:v>
                </c:pt>
                <c:pt idx="2">
                  <c:v>610</c:v>
                </c:pt>
                <c:pt idx="3">
                  <c:v>330</c:v>
                </c:pt>
                <c:pt idx="4">
                  <c:v>480</c:v>
                </c:pt>
                <c:pt idx="5">
                  <c:v>775</c:v>
                </c:pt>
                <c:pt idx="6">
                  <c:v>924</c:v>
                </c:pt>
                <c:pt idx="7">
                  <c:v>504</c:v>
                </c:pt>
                <c:pt idx="8">
                  <c:v>364</c:v>
                </c:pt>
                <c:pt idx="9">
                  <c:v>120</c:v>
                </c:pt>
                <c:pt idx="10">
                  <c:v>73</c:v>
                </c:pt>
                <c:pt idx="11">
                  <c:v>395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AE-429E-801E-360B61AB5F20}"/>
            </c:ext>
          </c:extLst>
        </c:ser>
        <c:ser>
          <c:idx val="1"/>
          <c:order val="1"/>
          <c:tx>
            <c:strRef>
              <c:f>'dn-kpg-gyr-20-21'!$E$2:$E$3</c:f>
              <c:strCache>
                <c:ptCount val="2"/>
                <c:pt idx="0">
                  <c:v>Petit ruminants</c:v>
                </c:pt>
                <c:pt idx="1">
                  <c:v>Vendus</c:v>
                </c:pt>
              </c:strCache>
            </c:strRef>
          </c:tx>
          <c:spPr>
            <a:ln w="28575" cap="rnd">
              <a:solidFill>
                <a:schemeClr val="accent6">
                  <a:shade val="76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'dn-kpg-gyr-20-21'!$A$4:$A$15</c:f>
              <c:strCache>
                <c:ptCount val="12"/>
                <c:pt idx="0">
                  <c:v> 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Aout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</c:strCache>
            </c:strRef>
          </c:cat>
          <c:val>
            <c:numRef>
              <c:f>'dn-kpg-gyr-20-21'!$E$4:$E$15</c:f>
              <c:numCache>
                <c:formatCode>General</c:formatCode>
                <c:ptCount val="12"/>
                <c:pt idx="0">
                  <c:v>359</c:v>
                </c:pt>
                <c:pt idx="1">
                  <c:v>432</c:v>
                </c:pt>
                <c:pt idx="2">
                  <c:v>358</c:v>
                </c:pt>
                <c:pt idx="3">
                  <c:v>231</c:v>
                </c:pt>
                <c:pt idx="4">
                  <c:v>345</c:v>
                </c:pt>
                <c:pt idx="5">
                  <c:v>548</c:v>
                </c:pt>
                <c:pt idx="6">
                  <c:v>750</c:v>
                </c:pt>
                <c:pt idx="7">
                  <c:v>380</c:v>
                </c:pt>
                <c:pt idx="8">
                  <c:v>262</c:v>
                </c:pt>
                <c:pt idx="9">
                  <c:v>90</c:v>
                </c:pt>
                <c:pt idx="10">
                  <c:v>40</c:v>
                </c:pt>
                <c:pt idx="11">
                  <c:v>318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AE-429E-801E-360B61AB5F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936392"/>
        <c:axId val="141248960"/>
      </c:lineChart>
      <c:catAx>
        <c:axId val="140936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1248960"/>
        <c:crosses val="autoZero"/>
        <c:auto val="1"/>
        <c:lblAlgn val="ctr"/>
        <c:lblOffset val="100"/>
        <c:noMultiLvlLbl val="0"/>
      </c:catAx>
      <c:valAx>
        <c:axId val="14124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09363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Situation des petits ruminants sur le MAB de la </a:t>
            </a:r>
            <a:r>
              <a:rPr lang="en-US" dirty="0" err="1"/>
              <a:t>Kompienga</a:t>
            </a:r>
            <a:r>
              <a:rPr lang="en-US" dirty="0"/>
              <a:t> de Janvier à </a:t>
            </a:r>
            <a:r>
              <a:rPr lang="en-US" dirty="0" err="1"/>
              <a:t>Septembre</a:t>
            </a:r>
            <a:r>
              <a:rPr lang="en-US" dirty="0"/>
              <a:t>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'dn-kpg-gyr-20-21'!$D$21:$D$22</c:f>
              <c:strCache>
                <c:ptCount val="2"/>
                <c:pt idx="0">
                  <c:v>Petit ruminants</c:v>
                </c:pt>
                <c:pt idx="1">
                  <c:v>Présentés</c:v>
                </c:pt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'dn-kpg-gyr-20-21'!$A$23:$A$31</c:f>
              <c:strCache>
                <c:ptCount val="9"/>
                <c:pt idx="0">
                  <c:v> 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Aout</c:v>
                </c:pt>
                <c:pt idx="8">
                  <c:v>Septembre</c:v>
                </c:pt>
              </c:strCache>
            </c:strRef>
          </c:cat>
          <c:val>
            <c:numRef>
              <c:f>'dn-kpg-gyr-20-21'!$D$23:$D$31</c:f>
              <c:numCache>
                <c:formatCode>General</c:formatCode>
                <c:ptCount val="9"/>
                <c:pt idx="0">
                  <c:v>394</c:v>
                </c:pt>
                <c:pt idx="1">
                  <c:v>268</c:v>
                </c:pt>
                <c:pt idx="2">
                  <c:v>375</c:v>
                </c:pt>
                <c:pt idx="3">
                  <c:v>409</c:v>
                </c:pt>
                <c:pt idx="4">
                  <c:v>486</c:v>
                </c:pt>
                <c:pt idx="5">
                  <c:v>700</c:v>
                </c:pt>
                <c:pt idx="6">
                  <c:v>805</c:v>
                </c:pt>
                <c:pt idx="7">
                  <c:v>609</c:v>
                </c:pt>
                <c:pt idx="8">
                  <c:v>561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01-466F-8EB5-94D49B957A2C}"/>
            </c:ext>
          </c:extLst>
        </c:ser>
        <c:ser>
          <c:idx val="1"/>
          <c:order val="1"/>
          <c:tx>
            <c:strRef>
              <c:f>'dn-kpg-gyr-20-21'!$E$21:$E$22</c:f>
              <c:strCache>
                <c:ptCount val="2"/>
                <c:pt idx="0">
                  <c:v>Petit ruminants</c:v>
                </c:pt>
                <c:pt idx="1">
                  <c:v>Vendus</c:v>
                </c:pt>
              </c:strCache>
            </c:strRef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'dn-kpg-gyr-20-21'!$A$23:$A$31</c:f>
              <c:strCache>
                <c:ptCount val="9"/>
                <c:pt idx="0">
                  <c:v> 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Aout</c:v>
                </c:pt>
                <c:pt idx="8">
                  <c:v>Septembre</c:v>
                </c:pt>
              </c:strCache>
            </c:strRef>
          </c:cat>
          <c:val>
            <c:numRef>
              <c:f>'dn-kpg-gyr-20-21'!$E$23:$E$31</c:f>
              <c:numCache>
                <c:formatCode>General</c:formatCode>
                <c:ptCount val="9"/>
                <c:pt idx="0">
                  <c:v>294</c:v>
                </c:pt>
                <c:pt idx="1">
                  <c:v>108</c:v>
                </c:pt>
                <c:pt idx="2">
                  <c:v>300</c:v>
                </c:pt>
                <c:pt idx="3">
                  <c:v>340</c:v>
                </c:pt>
                <c:pt idx="4">
                  <c:v>360</c:v>
                </c:pt>
                <c:pt idx="5">
                  <c:v>340</c:v>
                </c:pt>
                <c:pt idx="6">
                  <c:v>495</c:v>
                </c:pt>
                <c:pt idx="7">
                  <c:v>365</c:v>
                </c:pt>
                <c:pt idx="8">
                  <c:v>350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01-466F-8EB5-94D49B957A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41249744"/>
        <c:axId val="141248568"/>
      </c:lineChart>
      <c:catAx>
        <c:axId val="14124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1248568"/>
        <c:crosses val="autoZero"/>
        <c:auto val="1"/>
        <c:lblAlgn val="ctr"/>
        <c:lblOffset val="100"/>
        <c:noMultiLvlLbl val="0"/>
      </c:catAx>
      <c:valAx>
        <c:axId val="141248568"/>
        <c:scaling>
          <c:orientation val="minMax"/>
        </c:scaling>
        <c:delete val="0"/>
        <c:axPos val="l"/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12497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fr-FR" dirty="0"/>
              <a:t>SITUATION DES COTISATIONS ECOPARE </a:t>
            </a:r>
            <a:endParaRPr lang="fr-FR" dirty="0" smtClean="0"/>
          </a:p>
          <a:p>
            <a:pPr>
              <a:defRPr/>
            </a:pPr>
            <a:r>
              <a:rPr lang="fr-FR" dirty="0" smtClean="0"/>
              <a:t>2020-2021</a:t>
            </a:r>
            <a:endParaRPr lang="fr-FR" dirty="0"/>
          </a:p>
          <a:p>
            <a:pPr>
              <a:defRPr/>
            </a:pP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Feuil2!$B$2</c:f>
              <c:strCache>
                <c:ptCount val="1"/>
                <c:pt idx="0">
                  <c:v>PREVISION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Feuil2!$A$3:$A$5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TOTAL</c:v>
                </c:pt>
              </c:strCache>
            </c:strRef>
          </c:cat>
          <c:val>
            <c:numRef>
              <c:f>Feuil2!$B$3:$B$5</c:f>
              <c:numCache>
                <c:formatCode>General</c:formatCode>
                <c:ptCount val="3"/>
                <c:pt idx="0">
                  <c:v>7400000</c:v>
                </c:pt>
                <c:pt idx="1">
                  <c:v>7400000</c:v>
                </c:pt>
                <c:pt idx="2">
                  <c:v>14800000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04-4B5F-8A7B-6EDFF80403B1}"/>
            </c:ext>
          </c:extLst>
        </c:ser>
        <c:ser>
          <c:idx val="1"/>
          <c:order val="1"/>
          <c:tx>
            <c:strRef>
              <c:f>Feuil2!$C$2</c:f>
              <c:strCache>
                <c:ptCount val="1"/>
                <c:pt idx="0">
                  <c:v>REALISATION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Feuil2!$A$3:$A$5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TOTAL</c:v>
                </c:pt>
              </c:strCache>
            </c:strRef>
          </c:cat>
          <c:val>
            <c:numRef>
              <c:f>Feuil2!$C$3:$C$5</c:f>
              <c:numCache>
                <c:formatCode>General</c:formatCode>
                <c:ptCount val="3"/>
                <c:pt idx="0">
                  <c:v>3000000</c:v>
                </c:pt>
                <c:pt idx="1">
                  <c:v>1200000</c:v>
                </c:pt>
                <c:pt idx="2">
                  <c:v>4200000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04-4B5F-8A7B-6EDFF80403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41250136"/>
        <c:axId val="141251312"/>
      </c:barChart>
      <c:catAx>
        <c:axId val="141250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1251312"/>
        <c:crosses val="autoZero"/>
        <c:auto val="1"/>
        <c:lblAlgn val="ctr"/>
        <c:lblOffset val="100"/>
        <c:noMultiLvlLbl val="0"/>
      </c:catAx>
      <c:valAx>
        <c:axId val="141251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12501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64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075269429881454E-2"/>
          <c:y val="0.12981810781708017"/>
          <c:w val="0.87842606508305965"/>
          <c:h val="0.5961228666900259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457961392"/>
        <c:axId val="457989392"/>
      </c:barChart>
      <c:catAx>
        <c:axId val="45796139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457989392"/>
        <c:crosses val="autoZero"/>
        <c:auto val="1"/>
        <c:lblAlgn val="ctr"/>
        <c:lblOffset val="100"/>
        <c:noMultiLvlLbl val="0"/>
      </c:catAx>
      <c:valAx>
        <c:axId val="457989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45796139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200" b="0"/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Nombre d’animaux vendus sur le MAB Matéri en 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Feuil1!$A$2:$A$13</c:f>
              <c:strCache>
                <c:ptCount val="12"/>
                <c:pt idx="0">
                  <c:v>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Aout</c:v>
                </c:pt>
                <c:pt idx="8">
                  <c:v>Septembre</c:v>
                </c:pt>
                <c:pt idx="9">
                  <c:v>0ctobre</c:v>
                </c:pt>
                <c:pt idx="10">
                  <c:v>Novembre</c:v>
                </c:pt>
                <c:pt idx="11">
                  <c:v>Décembre</c:v>
                </c:pt>
              </c:strCache>
            </c:strRef>
          </c:cat>
          <c:val>
            <c:numRef>
              <c:f>Feuil1!$B$2:$B$13</c:f>
              <c:numCache>
                <c:formatCode>General</c:formatCode>
                <c:ptCount val="12"/>
                <c:pt idx="0">
                  <c:v>301</c:v>
                </c:pt>
                <c:pt idx="1">
                  <c:v>315</c:v>
                </c:pt>
                <c:pt idx="2">
                  <c:v>308</c:v>
                </c:pt>
                <c:pt idx="3">
                  <c:v>111</c:v>
                </c:pt>
                <c:pt idx="4">
                  <c:v>195</c:v>
                </c:pt>
                <c:pt idx="5">
                  <c:v>323</c:v>
                </c:pt>
                <c:pt idx="6">
                  <c:v>265</c:v>
                </c:pt>
                <c:pt idx="7">
                  <c:v>300</c:v>
                </c:pt>
                <c:pt idx="8">
                  <c:v>319</c:v>
                </c:pt>
                <c:pt idx="9">
                  <c:v>338</c:v>
                </c:pt>
                <c:pt idx="10">
                  <c:v>360</c:v>
                </c:pt>
                <c:pt idx="11">
                  <c:v>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A3-47B8-8353-28BB2BE225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392366096"/>
        <c:axId val="392369456"/>
      </c:barChart>
      <c:catAx>
        <c:axId val="3923660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fr-FR"/>
          </a:p>
        </c:txPr>
        <c:crossAx val="392369456"/>
        <c:crosses val="autoZero"/>
        <c:auto val="1"/>
        <c:lblAlgn val="ctr"/>
        <c:lblOffset val="100"/>
        <c:noMultiLvlLbl val="0"/>
      </c:catAx>
      <c:valAx>
        <c:axId val="392369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fr-FR"/>
          </a:p>
        </c:txPr>
        <c:crossAx val="3923660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BE" dirty="0"/>
              <a:t>Nombre d’animaux vendus sur le MAB </a:t>
            </a:r>
            <a:r>
              <a:rPr lang="fr-BE" dirty="0" err="1"/>
              <a:t>Matéri</a:t>
            </a:r>
            <a:r>
              <a:rPr lang="fr-BE" dirty="0"/>
              <a:t> </a:t>
            </a:r>
            <a:r>
              <a:rPr lang="fr-BE" dirty="0" smtClean="0"/>
              <a:t>de </a:t>
            </a:r>
            <a:r>
              <a:rPr lang="fr-BE" dirty="0"/>
              <a:t>janvier au 30 juin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Feuil1!$C$3</c:f>
              <c:strCache>
                <c:ptCount val="1"/>
                <c:pt idx="0">
                  <c:v>Nombre d’animaux vendus sur le MAB Matéri  de janvier au 30 juin 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Feuil1!$B$4:$B$9</c:f>
              <c:strCache>
                <c:ptCount val="6"/>
                <c:pt idx="0">
                  <c:v>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</c:strCache>
            </c:strRef>
          </c:cat>
          <c:val>
            <c:numRef>
              <c:f>Feuil1!$C$4:$C$9</c:f>
              <c:numCache>
                <c:formatCode>General</c:formatCode>
                <c:ptCount val="6"/>
                <c:pt idx="0">
                  <c:v>483</c:v>
                </c:pt>
                <c:pt idx="1">
                  <c:v>432</c:v>
                </c:pt>
                <c:pt idx="2">
                  <c:v>318</c:v>
                </c:pt>
                <c:pt idx="3">
                  <c:v>325</c:v>
                </c:pt>
                <c:pt idx="4">
                  <c:v>386</c:v>
                </c:pt>
                <c:pt idx="5">
                  <c:v>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23-4712-B3EE-BA5E262E48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392367216"/>
        <c:axId val="392359936"/>
      </c:barChart>
      <c:catAx>
        <c:axId val="3923672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fr-FR"/>
          </a:p>
        </c:txPr>
        <c:crossAx val="392359936"/>
        <c:crosses val="autoZero"/>
        <c:auto val="1"/>
        <c:lblAlgn val="ctr"/>
        <c:lblOffset val="100"/>
        <c:noMultiLvlLbl val="0"/>
      </c:catAx>
      <c:valAx>
        <c:axId val="392359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fr-FR"/>
          </a:p>
        </c:txPr>
        <c:crossAx val="3923672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fr-FR" sz="1400" b="1" dirty="0" smtClean="0">
                <a:effectLst/>
              </a:rPr>
              <a:t>Evolution des recettes liées à l’agropastoralisme de 2015 à 2020</a:t>
            </a:r>
            <a:endParaRPr lang="fr-FR" sz="1400" dirty="0">
              <a:effectLst/>
            </a:endParaRPr>
          </a:p>
        </c:rich>
      </c:tx>
      <c:layout>
        <c:manualLayout>
          <c:xMode val="edge"/>
          <c:yMode val="edge"/>
          <c:x val="9.8301262698864217E-2"/>
          <c:y val="3.25854836545312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Feuil1!$C$6:$C$11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Feuil1!$D$6:$D$11</c:f>
              <c:numCache>
                <c:formatCode>General</c:formatCode>
                <c:ptCount val="6"/>
                <c:pt idx="0">
                  <c:v>14828400</c:v>
                </c:pt>
                <c:pt idx="1">
                  <c:v>21592700</c:v>
                </c:pt>
                <c:pt idx="2">
                  <c:v>24829300</c:v>
                </c:pt>
                <c:pt idx="3">
                  <c:v>4389500</c:v>
                </c:pt>
                <c:pt idx="4">
                  <c:v>2827000</c:v>
                </c:pt>
                <c:pt idx="5">
                  <c:v>7406700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6A2-4B68-B9EB-D7EDDA9FC3F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457959712"/>
        <c:axId val="457970912"/>
      </c:lineChart>
      <c:catAx>
        <c:axId val="457959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57970912"/>
        <c:crosses val="autoZero"/>
        <c:auto val="1"/>
        <c:lblAlgn val="ctr"/>
        <c:lblOffset val="100"/>
        <c:noMultiLvlLbl val="0"/>
      </c:catAx>
      <c:valAx>
        <c:axId val="4579709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5795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5158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4600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8897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319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483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524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E7657-15BB-448E-B72A-D3E236DA30C3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703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8CE7657-15BB-448E-B72A-D3E236DA30C3}" type="slidenum">
              <a:rPr kumimoji="0" lang="fr-FR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5175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E7657-15BB-448E-B72A-D3E236DA30C3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856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E7657-15BB-448E-B72A-D3E236DA30C3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926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3011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E7657-15BB-448E-B72A-D3E236DA30C3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809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6305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E7657-15BB-448E-B72A-D3E236DA30C3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013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D5A2B4-3CF1-4AEE-BB6E-4F9100EAB8C9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516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111455-3989-4648-97E7-639938605585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7275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1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1E6664-17BE-45E7-A409-8EC9B46267A5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146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FAA0F-0D07-49D4-B81C-06B9BC4334A0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085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2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C2732-D9AB-4210-9AA2-BFCBD3AB6EF1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290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434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4FD0B8-02B6-400B-B13D-BF746F48911B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9042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B7C1B6-138B-4E8C-A4CE-9326BC561531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327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082219-FC04-4637-A375-C0B6229EED70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6315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04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5F74D5-28C8-4ED4-A6E6-53600FF2050A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F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649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3915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05;p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106;p3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22532" name="Google Shape;107;p3:notes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C5AAB-5991-49AA-8100-96DC39A79B2B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altLang="fr-F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4440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9EC2C4-0BB2-40E2-841D-996C2D7D4DF1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F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180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6CC0B2-63FB-4764-ABBB-458AD2BC89DC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1402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E23199-6E6E-4A71-9E47-EEFF7518201C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F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855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63C72C-897C-44DF-81DD-225CCDC23E9C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F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249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DCA96F9-732A-4A70-8CC8-42A8248FE1F8}" type="slidenum">
              <a:rPr lang="fr-FR" altLang="en-US" smtClean="0">
                <a:latin typeface="Calibri" panose="020F0502020204030204" pitchFamily="34" charset="0"/>
              </a:rPr>
              <a:pPr/>
              <a:t>48</a:t>
            </a:fld>
            <a:endParaRPr lang="fr-FR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4802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8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5DFC14-41CC-4DE9-AE60-14698B56263E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F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6573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A9F133-898E-4AA4-87A0-75AEF78520CA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F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0553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9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5CC7BF-C54B-4836-A0D5-7E03EA50CBCD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fr-F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8185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7905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5480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33652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64398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67540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40684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6017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62770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05;p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106;p3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22532" name="Google Shape;107;p3:notes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C5AAB-5991-49AA-8100-96DC39A79B2B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fr-FR" altLang="fr-F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418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fr-FR" dirty="0"/>
              <a:t>Insert </a:t>
            </a:r>
            <a:r>
              <a:rPr lang="fr-FR" dirty="0" err="1"/>
              <a:t>here</a:t>
            </a:r>
            <a:r>
              <a:rPr lang="fr-FR" dirty="0"/>
              <a:t> a slide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that compares the cattle and small ruminants sold during Jan-June in 2020 and 2021. </a:t>
            </a:r>
            <a:endParaRPr lang="fr-FR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15930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dirty="0"/>
              <a:t>Insert </a:t>
            </a:r>
            <a:r>
              <a:rPr lang="fr-FR" dirty="0" err="1"/>
              <a:t>here</a:t>
            </a:r>
            <a:r>
              <a:rPr lang="fr-FR" dirty="0"/>
              <a:t> a slide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that compares the cattle and small ruminants sold during Jan-June in 2020 and 2021. </a:t>
            </a:r>
            <a:endParaRPr lang="fr-FR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0088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64</a:t>
            </a:fld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6685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3281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65</a:t>
            </a:fld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19312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21439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9321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406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500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288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185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07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AEEB3-6640-4207-8D53-D3CD74B05699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B3BC34-5AAE-4399-8F96-359C84D84AA9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58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3BFA3-D4E3-41AD-B9D2-A91E0E139639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48604E-4395-4BE7-B55E-CB840D2E6A7D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648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19AD4-E4F4-45BD-8C61-E9D78751A1CA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5585FB-D2A9-4C95-9EEB-AC14C854D62A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895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97D89-501C-4A47-9237-65FAB9E2E3A4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FC7C21-D084-4889-9694-0A91C73E760E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326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A52DD-3D9F-430C-B256-3151252BB6B4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49F83B-6CFD-43D2-AC55-375D4A7171DB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440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7E84A-140A-4177-B997-C894EE387AB2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320747-768A-4FB3-8287-FA489DE89F6B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350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4B24E-6E96-4735-A69E-C53CEAB186A6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D7612A-FAC0-40AB-8C1C-A0AF4E949492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843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09D94-8184-4137-B0BA-80E19841C3C0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ABAD73-35AC-4231-A8A7-B5AC9F7C6318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275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61A0A-53BF-43C0-8480-5FD329AAA4ED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4D5460-3232-4E63-8B18-05FDBBE2D018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86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Google Shape;22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638" name="Google Shape;23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9pPr>
          </a:lstStyle>
          <a:p>
            <a:endParaRPr/>
          </a:p>
        </p:txBody>
      </p:sp>
      <p:sp>
        <p:nvSpPr>
          <p:cNvPr id="1048639" name="Google Shape;24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640" name="Google Shape;25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641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</a:lvl1pPr>
            <a:lvl2pPr marL="0" lvl="1" indent="0" algn="r">
              <a:spcBef>
                <a:spcPts val="0"/>
              </a:spcBef>
              <a:buNone/>
            </a:lvl2pPr>
            <a:lvl3pPr marL="0" lvl="2" indent="0" algn="r">
              <a:spcBef>
                <a:spcPts val="0"/>
              </a:spcBef>
              <a:buNone/>
            </a:lvl3pPr>
            <a:lvl4pPr marL="0" lvl="3" indent="0" algn="r">
              <a:spcBef>
                <a:spcPts val="0"/>
              </a:spcBef>
              <a:buNone/>
            </a:lvl4pPr>
            <a:lvl5pPr marL="0" lvl="4" indent="0" algn="r">
              <a:spcBef>
                <a:spcPts val="0"/>
              </a:spcBef>
              <a:buNone/>
            </a:lvl5pPr>
            <a:lvl6pPr marL="0" lvl="5" indent="0" algn="r">
              <a:spcBef>
                <a:spcPts val="0"/>
              </a:spcBef>
              <a:buNone/>
            </a:lvl6pPr>
            <a:lvl7pPr marL="0" lvl="6" indent="0" algn="r">
              <a:spcBef>
                <a:spcPts val="0"/>
              </a:spcBef>
              <a:buNone/>
            </a:lvl7pPr>
            <a:lvl8pPr marL="0" lvl="7" indent="0" algn="r">
              <a:spcBef>
                <a:spcPts val="0"/>
              </a:spcBef>
              <a:buNone/>
            </a:lvl8pPr>
            <a:lvl9pPr marL="0" lvl="8" indent="0" algn="r">
              <a:spcBef>
                <a:spcPts val="0"/>
              </a:spcBef>
              <a:buNone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381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4AABE-3037-40D9-BA85-97E880AD2EDD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AD6BE-57B7-49A5-A500-8855E1578C29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66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114B-B928-412A-90C4-78B070990539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C84275-083F-477E-A339-BC2079529215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01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  <p:sldLayoutId id="2147483657" r:id="rId4"/>
    <p:sldLayoutId id="2147483658" r:id="rId5"/>
    <p:sldLayoutId id="2147483659" r:id="rId6"/>
    <p:sldLayoutId id="214748366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Modifiez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4212C-DF7E-41E2-A627-5AD23A2F0B06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70D95-3701-4262-8FCE-AAA4D0EDF667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43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hart" Target="../charts/chart6.xml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jpe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jpe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jpe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4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0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png"/><Relationship Id="rId5" Type="http://schemas.openxmlformats.org/officeDocument/2006/relationships/image" Target="../media/image34.emf"/><Relationship Id="rId4" Type="http://schemas.openxmlformats.org/officeDocument/2006/relationships/oleObject" Target="../embeddings/oleObject7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2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8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25517" y="2344091"/>
            <a:ext cx="7977352" cy="3642974"/>
          </a:xfrm>
        </p:spPr>
        <p:txBody>
          <a:bodyPr>
            <a:noAutofit/>
          </a:bodyPr>
          <a:lstStyle/>
          <a:p>
            <a:endParaRPr lang="fr-FR" b="1" dirty="0" smtClean="0">
              <a:solidFill>
                <a:schemeClr val="tx1"/>
              </a:solidFill>
            </a:endParaRPr>
          </a:p>
          <a:p>
            <a:r>
              <a:rPr lang="fr-FR" b="1" dirty="0" smtClean="0">
                <a:solidFill>
                  <a:schemeClr val="tx1"/>
                </a:solidFill>
              </a:rPr>
              <a:t>Présentation </a:t>
            </a:r>
          </a:p>
          <a:p>
            <a:r>
              <a:rPr lang="fr-FR" b="1" dirty="0" smtClean="0">
                <a:solidFill>
                  <a:schemeClr val="tx1"/>
                </a:solidFill>
              </a:rPr>
              <a:t>Région de Est (Burkina) / Département de l’</a:t>
            </a:r>
            <a:r>
              <a:rPr lang="fr-FR" b="1" dirty="0" err="1" smtClean="0">
                <a:solidFill>
                  <a:schemeClr val="tx1"/>
                </a:solidFill>
              </a:rPr>
              <a:t>Attacora-Donga</a:t>
            </a:r>
            <a:r>
              <a:rPr lang="fr-FR" b="1" dirty="0" smtClean="0">
                <a:solidFill>
                  <a:schemeClr val="tx1"/>
                </a:solidFill>
              </a:rPr>
              <a:t> (Bénin) / Régions des Savanes et Kara (Togo) / </a:t>
            </a:r>
            <a:r>
              <a:rPr lang="fr-FR" b="1" dirty="0" err="1" smtClean="0">
                <a:solidFill>
                  <a:schemeClr val="tx1"/>
                </a:solidFill>
              </a:rPr>
              <a:t>Upper</a:t>
            </a:r>
            <a:r>
              <a:rPr lang="fr-FR" b="1" dirty="0" smtClean="0">
                <a:solidFill>
                  <a:schemeClr val="tx1"/>
                </a:solidFill>
              </a:rPr>
              <a:t> East and </a:t>
            </a:r>
            <a:r>
              <a:rPr lang="fr-FR" b="1" dirty="0" err="1" smtClean="0">
                <a:solidFill>
                  <a:schemeClr val="tx1"/>
                </a:solidFill>
              </a:rPr>
              <a:t>Northern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Regions</a:t>
            </a:r>
            <a:r>
              <a:rPr lang="fr-FR" b="1" dirty="0" smtClean="0">
                <a:solidFill>
                  <a:schemeClr val="tx1"/>
                </a:solidFill>
              </a:rPr>
              <a:t> (Ghana)</a:t>
            </a:r>
          </a:p>
          <a:p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91392" y="5987065"/>
            <a:ext cx="6511066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PAMOBARMA : Projet d’Appui à la </a:t>
            </a:r>
            <a:r>
              <a:rPr kumimoji="0" lang="fr-F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MObilité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 Bétail pour un meilleur Accès aux Ressources et aux Marchés / C3 PREDIP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620688"/>
            <a:ext cx="4346825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0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/>
          <p:nvPr/>
        </p:nvSpPr>
        <p:spPr>
          <a:xfrm>
            <a:off x="0" y="1672446"/>
            <a:ext cx="9172054" cy="515888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fr-FR" sz="3200" dirty="0" smtClean="0">
                <a:sym typeface="Calibri"/>
              </a:rPr>
              <a:t>Changement </a:t>
            </a:r>
            <a:r>
              <a:rPr lang="fr-FR" sz="3200" dirty="0">
                <a:sym typeface="Calibri"/>
              </a:rPr>
              <a:t>d’itinéraire par les </a:t>
            </a:r>
            <a:r>
              <a:rPr lang="fr-FR" sz="3200" dirty="0" smtClean="0">
                <a:sym typeface="Calibri"/>
              </a:rPr>
              <a:t>transhumants</a:t>
            </a:r>
            <a:endParaRPr lang="fr-FR" sz="3200" dirty="0">
              <a:sym typeface="Calibri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fr-FR" sz="3200" dirty="0">
                <a:sym typeface="Calibri"/>
              </a:rPr>
              <a:t>Fermeture des frontières  aux </a:t>
            </a:r>
            <a:r>
              <a:rPr lang="fr-FR" sz="3200" dirty="0" smtClean="0">
                <a:sym typeface="Calibri"/>
              </a:rPr>
              <a:t>transhumants</a:t>
            </a:r>
            <a:endParaRPr lang="fr-FR" sz="3200" dirty="0">
              <a:sym typeface="Calibri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fr-FR" sz="3200" dirty="0">
                <a:sym typeface="Calibri"/>
              </a:rPr>
              <a:t>Imposition et prélèvement de la ZAKAT sur le Bétail par les </a:t>
            </a:r>
            <a:r>
              <a:rPr lang="fr-FR" sz="3200" dirty="0" smtClean="0">
                <a:sym typeface="Calibri"/>
              </a:rPr>
              <a:t>HANI</a:t>
            </a:r>
            <a:endParaRPr lang="fr-FR" sz="3200" dirty="0">
              <a:sym typeface="Calibri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fr-FR" sz="3200" dirty="0">
                <a:sym typeface="Calibri"/>
              </a:rPr>
              <a:t>Inaccessibilité à certaines localité due à l’insécurité pour mener des activités 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fr-FR" sz="3200" dirty="0">
                <a:sym typeface="Calibri"/>
              </a:rPr>
              <a:t>Le non retour de certains éleveurs transhumants sur leur terroir </a:t>
            </a:r>
            <a:r>
              <a:rPr lang="fr-FR" sz="3200" dirty="0" smtClean="0">
                <a:sym typeface="Calibri"/>
              </a:rPr>
              <a:t>d’attache</a:t>
            </a:r>
            <a:endParaRPr lang="fr-FR" sz="3200" dirty="0">
              <a:sym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F9FED7C-C95A-4A88-916F-1B61DFF584DC}"/>
              </a:ext>
            </a:extLst>
          </p:cNvPr>
          <p:cNvSpPr txBox="1"/>
          <p:nvPr/>
        </p:nvSpPr>
        <p:spPr>
          <a:xfrm>
            <a:off x="-28054" y="1270359"/>
            <a:ext cx="9172054" cy="461665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fr-FR" sz="2400" b="1" dirty="0">
                <a:solidFill>
                  <a:schemeClr val="tx1"/>
                </a:solidFill>
                <a:sym typeface="Calibri"/>
              </a:rPr>
              <a:t>EVENEMENTS MARQUANTS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82764" y="164228"/>
            <a:ext cx="8990219" cy="1071664"/>
            <a:chOff x="82764" y="164228"/>
            <a:chExt cx="8990219" cy="107166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5A2DFA4-03D5-442E-9898-BF16C4C7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3046" y="230390"/>
              <a:ext cx="1609937" cy="806829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64" y="164228"/>
              <a:ext cx="6212313" cy="923002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DBCDD89-F1E0-4542-A98F-FF40F242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8971" y="193967"/>
              <a:ext cx="1180182" cy="1041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772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/>
          <p:nvPr/>
        </p:nvSpPr>
        <p:spPr>
          <a:xfrm>
            <a:off x="0" y="1472148"/>
            <a:ext cx="9180512" cy="5400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6"/>
          <p:cNvSpPr txBox="1"/>
          <p:nvPr/>
        </p:nvSpPr>
        <p:spPr>
          <a:xfrm>
            <a:off x="14405" y="-1439019"/>
            <a:ext cx="8713558" cy="665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ANALYSE SUR DES ÉVÈNEMENTS EMBLÉMATIQUES</a:t>
            </a:r>
            <a:endParaRPr lang="fr-FR" dirty="0">
              <a:solidFill>
                <a:srgbClr val="FF0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517"/>
            <a:ext cx="9144000" cy="616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755"/>
            <a:ext cx="9144000" cy="64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7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15"/>
            <a:ext cx="9144000" cy="64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4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/>
          <p:nvPr/>
        </p:nvSpPr>
        <p:spPr>
          <a:xfrm>
            <a:off x="115786" y="1479122"/>
            <a:ext cx="8816570" cy="441402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51427" tIns="25706" rIns="51427" bIns="25706" anchor="ctr" anchorCtr="0">
            <a:noAutofit/>
          </a:bodyPr>
          <a:lstStyle/>
          <a:p>
            <a:pPr algn="ctr"/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924038"/>
              </p:ext>
            </p:extLst>
          </p:nvPr>
        </p:nvGraphicFramePr>
        <p:xfrm>
          <a:off x="115784" y="1479122"/>
          <a:ext cx="8816571" cy="44140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16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4029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fr-FR" sz="3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fr-FR" sz="3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fr-FR" sz="3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Exemples suivi / Analyse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FR" sz="18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FR" sz="18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FR" sz="21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41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40A2007A-59C1-4E93-B77F-F1A8F850E3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0151348"/>
              </p:ext>
            </p:extLst>
          </p:nvPr>
        </p:nvGraphicFramePr>
        <p:xfrm>
          <a:off x="18918" y="1234373"/>
          <a:ext cx="8945570" cy="2619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8E0CF7D4-9EC5-4254-8E53-A28BD2D0A3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932912"/>
              </p:ext>
            </p:extLst>
          </p:nvPr>
        </p:nvGraphicFramePr>
        <p:xfrm>
          <a:off x="18918" y="4016951"/>
          <a:ext cx="9144000" cy="2811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2" name="Groupe 11"/>
          <p:cNvGrpSpPr/>
          <p:nvPr/>
        </p:nvGrpSpPr>
        <p:grpSpPr>
          <a:xfrm>
            <a:off x="82764" y="164228"/>
            <a:ext cx="8990219" cy="1071664"/>
            <a:chOff x="82764" y="164228"/>
            <a:chExt cx="8990219" cy="107166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5A2DFA4-03D5-442E-9898-BF16C4C7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3046" y="230390"/>
              <a:ext cx="1609937" cy="806829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64" y="164228"/>
              <a:ext cx="6212313" cy="923002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DBCDD89-F1E0-4542-A98F-FF40F242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88971" y="193967"/>
              <a:ext cx="1180182" cy="1041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885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4024DBD8-C5D3-457B-883C-4897DF33CA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41769"/>
              </p:ext>
            </p:extLst>
          </p:nvPr>
        </p:nvGraphicFramePr>
        <p:xfrm>
          <a:off x="179512" y="1371602"/>
          <a:ext cx="878497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D3107C10-F54F-47CF-95F4-42BEB04658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7865910"/>
              </p:ext>
            </p:extLst>
          </p:nvPr>
        </p:nvGraphicFramePr>
        <p:xfrm>
          <a:off x="430442" y="4084944"/>
          <a:ext cx="871355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2" name="Groupe 11"/>
          <p:cNvGrpSpPr/>
          <p:nvPr/>
        </p:nvGrpSpPr>
        <p:grpSpPr>
          <a:xfrm>
            <a:off x="82764" y="164228"/>
            <a:ext cx="8990219" cy="1071664"/>
            <a:chOff x="82764" y="164228"/>
            <a:chExt cx="8990219" cy="107166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5A2DFA4-03D5-442E-9898-BF16C4C7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3046" y="230390"/>
              <a:ext cx="1609937" cy="806829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64" y="164228"/>
              <a:ext cx="6212313" cy="923002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DBCDD89-F1E0-4542-A98F-FF40F242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88971" y="193967"/>
              <a:ext cx="1180182" cy="1041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68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F023A429-351E-4769-8A46-46F26C0DDC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2999575"/>
              </p:ext>
            </p:extLst>
          </p:nvPr>
        </p:nvGraphicFramePr>
        <p:xfrm>
          <a:off x="588579" y="1555531"/>
          <a:ext cx="8008883" cy="4887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Groupe 10"/>
          <p:cNvGrpSpPr/>
          <p:nvPr/>
        </p:nvGrpSpPr>
        <p:grpSpPr>
          <a:xfrm>
            <a:off x="82764" y="164228"/>
            <a:ext cx="8990219" cy="1071664"/>
            <a:chOff x="82764" y="164228"/>
            <a:chExt cx="8990219" cy="1071664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5A2DFA4-03D5-442E-9898-BF16C4C7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3046" y="230390"/>
              <a:ext cx="1609937" cy="806829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64" y="164228"/>
              <a:ext cx="6212313" cy="92300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DBCDD89-F1E0-4542-A98F-FF40F242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88971" y="193967"/>
              <a:ext cx="1180182" cy="1041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47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/>
          <p:nvPr/>
        </p:nvSpPr>
        <p:spPr>
          <a:xfrm>
            <a:off x="0" y="1536100"/>
            <a:ext cx="9144000" cy="529523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fr-FR" sz="2600" b="1" dirty="0">
                <a:solidFill>
                  <a:srgbClr val="66FF66"/>
                </a:solidFill>
                <a:sym typeface="Calibri"/>
              </a:rPr>
              <a:t> 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fr-FR" sz="2600" dirty="0">
              <a:sym typeface="Calibri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fr-FR" sz="2600" dirty="0">
                <a:sym typeface="Calibri"/>
              </a:rPr>
              <a:t>Renforcer le partenariat entre les acteurs en charge de la transhumance transfrontalière des pays de départ et les pays d’accueils à travers les voyages d’échanges et la dynamisation des cadres </a:t>
            </a:r>
            <a:r>
              <a:rPr lang="fr-FR" sz="2600" dirty="0">
                <a:solidFill>
                  <a:schemeClr val="tx1"/>
                </a:solidFill>
                <a:sym typeface="Calibri"/>
              </a:rPr>
              <a:t>de concertation transfrontaliers avec l’implication des FDS et </a:t>
            </a:r>
            <a:r>
              <a:rPr lang="fr-FR" sz="2600" dirty="0">
                <a:sym typeface="Calibri"/>
              </a:rPr>
              <a:t>les  hommes de médias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fr-FR" sz="2600" dirty="0">
              <a:sym typeface="Calibri"/>
            </a:endParaRPr>
          </a:p>
          <a:p>
            <a:pPr marL="457200" lvl="0" indent="-4572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fr-FR" sz="2600" dirty="0"/>
              <a:t>accompagner les jeunes éleveurs des zones affectées par la crise dans la recherche d’emplois afin de limiter les tentations de rejoindre des groupes de crimes organisés </a:t>
            </a:r>
          </a:p>
          <a:p>
            <a:pPr lvl="0">
              <a:buClr>
                <a:schemeClr val="dk1"/>
              </a:buClr>
              <a:buSzPts val="2400"/>
            </a:pPr>
            <a:endParaRPr lang="fr-FR" sz="2600" dirty="0"/>
          </a:p>
          <a:p>
            <a:pPr marL="457200" lvl="0" indent="-4572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fr-FR" sz="2600" dirty="0">
                <a:sym typeface="Calibri"/>
              </a:rPr>
              <a:t>Accompagner le renforcement du dispositif de pérennisation des infrastructures agropastorales à travers ECOPARE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fr-FR" sz="2600" dirty="0">
              <a:sym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F9FED7C-C95A-4A88-916F-1B61DFF584DC}"/>
              </a:ext>
            </a:extLst>
          </p:cNvPr>
          <p:cNvSpPr txBox="1"/>
          <p:nvPr/>
        </p:nvSpPr>
        <p:spPr>
          <a:xfrm>
            <a:off x="-28054" y="1270359"/>
            <a:ext cx="9172054" cy="40011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fr-FR" sz="2000" b="1" dirty="0">
                <a:solidFill>
                  <a:schemeClr val="tx1"/>
                </a:solidFill>
                <a:sym typeface="Calibri"/>
              </a:rPr>
              <a:t>RECOMMANDATIONS ET </a:t>
            </a:r>
            <a:r>
              <a:rPr lang="fr-FR" sz="2000" b="1" dirty="0" smtClean="0">
                <a:solidFill>
                  <a:schemeClr val="tx1"/>
                </a:solidFill>
                <a:sym typeface="Calibri"/>
              </a:rPr>
              <a:t>PERSPECTIVES</a:t>
            </a:r>
            <a:endParaRPr lang="fr-FR" sz="2000" b="1" dirty="0">
              <a:solidFill>
                <a:schemeClr val="tx1"/>
              </a:solidFill>
              <a:sym typeface="Calibri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82764" y="164228"/>
            <a:ext cx="8990219" cy="1071664"/>
            <a:chOff x="82764" y="164228"/>
            <a:chExt cx="8990219" cy="107166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5A2DFA4-03D5-442E-9898-BF16C4C7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3046" y="230390"/>
              <a:ext cx="1609937" cy="806829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64" y="164228"/>
              <a:ext cx="6212313" cy="923002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DBCDD89-F1E0-4542-A98F-FF40F242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8971" y="193967"/>
              <a:ext cx="1180182" cy="10419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9;p2"/>
          <p:cNvSpPr>
            <a:spLocks noGrp="1"/>
          </p:cNvSpPr>
          <p:nvPr>
            <p:ph type="body" idx="1"/>
          </p:nvPr>
        </p:nvSpPr>
        <p:spPr>
          <a:xfrm>
            <a:off x="0" y="1133851"/>
            <a:ext cx="9144000" cy="572414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4300" indent="0">
              <a:buNone/>
            </a:pPr>
            <a:endParaRPr lang="fr-FR" sz="1800" dirty="0"/>
          </a:p>
        </p:txBody>
      </p:sp>
      <p:pic>
        <p:nvPicPr>
          <p:cNvPr id="9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7560" y="1133850"/>
            <a:ext cx="5426439" cy="5724150"/>
          </a:xfrm>
          <a:prstGeom prst="rect">
            <a:avLst/>
          </a:prstGeom>
        </p:spPr>
      </p:pic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744747"/>
              </p:ext>
            </p:extLst>
          </p:nvPr>
        </p:nvGraphicFramePr>
        <p:xfrm>
          <a:off x="39974" y="1186480"/>
          <a:ext cx="3677586" cy="567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7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71520">
                <a:tc>
                  <a:txBody>
                    <a:bodyPr/>
                    <a:lstStyle/>
                    <a:p>
                      <a:pPr algn="ctr"/>
                      <a:r>
                        <a:rPr lang="fr-FR" sz="1600" u="sng" dirty="0" smtClean="0">
                          <a:solidFill>
                            <a:schemeClr val="tx1"/>
                          </a:solidFill>
                          <a:latin typeface="+mj-lt"/>
                        </a:rPr>
                        <a:t>Présentation de l’EPCI-Pendjari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Association intercommunale créée</a:t>
                      </a:r>
                      <a:r>
                        <a:rPr lang="fr-FR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le 17 mars 2011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fr-FR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situé dans le département de l’Atacora à l’extrême Nord-Ouest du Bénin</a:t>
                      </a:r>
                      <a:endParaRPr lang="fr-FR" b="1" baseline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285750" indent="-28575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fr-FR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Elle regroupe trois communes (Cobly-Matéri et </a:t>
                      </a:r>
                      <a:r>
                        <a:rPr lang="fr-FR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Tanguiéta</a:t>
                      </a:r>
                      <a:r>
                        <a:rPr lang="fr-FR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)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fr-FR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Le </a:t>
                      </a:r>
                      <a:r>
                        <a:rPr lang="fr-FR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territoire couvre une superficie totale de 11 171 km²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fr-FR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256</a:t>
                      </a:r>
                      <a:r>
                        <a:rPr lang="fr-FR" sz="1400" b="1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 236 habitants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fr-FR" sz="1400" b="1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Elle abrite la réserve de biosphère de la Pendjari (Parc-Pendjari)</a:t>
                      </a:r>
                      <a:endParaRPr lang="fr-FR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endParaRPr lang="fr-FR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endParaRPr lang="fr-FR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endParaRPr lang="fr-FR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endParaRPr lang="fr-FR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endParaRPr lang="fr-FR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endParaRPr lang="fr-FR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D5037051-5825-41A3-8984-22DD4C006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200943" y="5370786"/>
            <a:ext cx="1657837" cy="1403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C:\Users\DELL\Desktop\Photos et autres\Photos Tanongou\IMG_343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014" y="5381299"/>
            <a:ext cx="1673637" cy="14031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1"/>
          <p:cNvGrpSpPr/>
          <p:nvPr/>
        </p:nvGrpSpPr>
        <p:grpSpPr>
          <a:xfrm>
            <a:off x="200943" y="137526"/>
            <a:ext cx="8514607" cy="859306"/>
            <a:chOff x="200943" y="137526"/>
            <a:chExt cx="8514607" cy="859306"/>
          </a:xfrm>
        </p:grpSpPr>
        <p:pic>
          <p:nvPicPr>
            <p:cNvPr id="6" name="Image 5" descr="logo_communaute_communes_pendjari_validé-2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59" y="146683"/>
              <a:ext cx="870291" cy="85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 6"/>
            <p:cNvPicPr/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579476" y="193980"/>
              <a:ext cx="899410" cy="755556"/>
            </a:xfrm>
            <a:prstGeom prst="rect">
              <a:avLst/>
            </a:prstGeom>
            <a:noFill/>
            <a:ln w="9525" cmpd="sng">
              <a:solidFill>
                <a:srgbClr val="8EB4E3"/>
              </a:solidFill>
              <a:miter lim="800000"/>
              <a:headEnd/>
              <a:tailEnd/>
            </a:ln>
            <a:effectLst/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0943" y="137526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445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45450" y="2344091"/>
            <a:ext cx="6858000" cy="1241822"/>
          </a:xfrm>
        </p:spPr>
        <p:txBody>
          <a:bodyPr>
            <a:noAutofit/>
          </a:bodyPr>
          <a:lstStyle/>
          <a:p>
            <a:endParaRPr lang="fr-FR" b="1" dirty="0" smtClean="0">
              <a:solidFill>
                <a:schemeClr val="tx1"/>
              </a:solidFill>
            </a:endParaRPr>
          </a:p>
          <a:p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35" y="1267383"/>
            <a:ext cx="7556937" cy="532281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89" y="11402"/>
            <a:ext cx="6012160" cy="81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2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12" y="1821620"/>
            <a:ext cx="9180512" cy="50696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400" b="1" dirty="0">
                <a:solidFill>
                  <a:schemeClr val="tx1"/>
                </a:solidFill>
              </a:rPr>
              <a:t>UDOPER AD : </a:t>
            </a:r>
            <a:r>
              <a:rPr lang="fr-FR" sz="2400" dirty="0">
                <a:solidFill>
                  <a:schemeClr val="tx1"/>
                </a:solidFill>
              </a:rPr>
              <a:t>Union Départementale des Organisations  Professionnelles d’Eleveurs de </a:t>
            </a:r>
            <a:r>
              <a:rPr lang="fr-FR" sz="2400" dirty="0" smtClean="0">
                <a:solidFill>
                  <a:schemeClr val="tx1"/>
                </a:solidFill>
              </a:rPr>
              <a:t>Ruminants</a:t>
            </a:r>
            <a:r>
              <a:rPr lang="fr-FR" sz="2400" dirty="0" smtClean="0">
                <a:solidFill>
                  <a:schemeClr val="tx1"/>
                </a:solidFill>
              </a:rPr>
              <a:t>,</a:t>
            </a:r>
            <a:endParaRPr lang="fr-FR" sz="2400" dirty="0">
              <a:solidFill>
                <a:schemeClr val="tx1"/>
              </a:solidFill>
            </a:endParaRPr>
          </a:p>
          <a:p>
            <a:pPr algn="just"/>
            <a:r>
              <a:rPr lang="fr-FR" sz="2400" b="1" dirty="0">
                <a:solidFill>
                  <a:schemeClr val="tx1"/>
                </a:solidFill>
              </a:rPr>
              <a:t>Statut juridique : </a:t>
            </a:r>
            <a:r>
              <a:rPr lang="fr-FR" sz="2400" dirty="0">
                <a:solidFill>
                  <a:schemeClr val="tx1"/>
                </a:solidFill>
              </a:rPr>
              <a:t>coopérative </a:t>
            </a:r>
            <a:r>
              <a:rPr lang="fr-FR" sz="2400" dirty="0" smtClean="0">
                <a:solidFill>
                  <a:schemeClr val="tx1"/>
                </a:solidFill>
              </a:rPr>
              <a:t>faitière </a:t>
            </a:r>
            <a:r>
              <a:rPr lang="fr-FR" sz="2400" dirty="0">
                <a:solidFill>
                  <a:schemeClr val="tx1"/>
                </a:solidFill>
              </a:rPr>
              <a:t>à l’échelle départementale (l’AU OHADA) , </a:t>
            </a:r>
          </a:p>
          <a:p>
            <a:pPr algn="just"/>
            <a:r>
              <a:rPr lang="fr-FR" sz="2400" b="1" dirty="0">
                <a:solidFill>
                  <a:schemeClr val="tx1"/>
                </a:solidFill>
              </a:rPr>
              <a:t>Date de création : </a:t>
            </a:r>
            <a:r>
              <a:rPr lang="fr-FR" sz="2400" dirty="0">
                <a:solidFill>
                  <a:schemeClr val="tx1"/>
                </a:solidFill>
              </a:rPr>
              <a:t>décembre </a:t>
            </a:r>
            <a:r>
              <a:rPr lang="fr-FR" sz="2400" dirty="0" smtClean="0">
                <a:solidFill>
                  <a:schemeClr val="tx1"/>
                </a:solidFill>
              </a:rPr>
              <a:t>2008 à Djougou </a:t>
            </a:r>
            <a:endParaRPr lang="fr-FR" sz="2400" dirty="0">
              <a:solidFill>
                <a:schemeClr val="tx1"/>
              </a:solidFill>
            </a:endParaRPr>
          </a:p>
          <a:p>
            <a:pPr algn="just"/>
            <a:r>
              <a:rPr lang="fr-FR" sz="2400" b="1" dirty="0">
                <a:solidFill>
                  <a:schemeClr val="tx1"/>
                </a:solidFill>
              </a:rPr>
              <a:t>Nombre de coopérative  à la base : </a:t>
            </a:r>
            <a:r>
              <a:rPr lang="fr-FR" sz="2400" dirty="0">
                <a:solidFill>
                  <a:schemeClr val="tx1"/>
                </a:solidFill>
              </a:rPr>
              <a:t>13 </a:t>
            </a:r>
            <a:r>
              <a:rPr lang="fr-FR" sz="2400" dirty="0" smtClean="0">
                <a:solidFill>
                  <a:schemeClr val="tx1"/>
                </a:solidFill>
              </a:rPr>
              <a:t>UCOPER (Unions  </a:t>
            </a:r>
            <a:r>
              <a:rPr lang="fr-FR" sz="2400" dirty="0">
                <a:solidFill>
                  <a:schemeClr val="tx1"/>
                </a:solidFill>
              </a:rPr>
              <a:t>C</a:t>
            </a:r>
            <a:r>
              <a:rPr lang="fr-FR" sz="2400" dirty="0" smtClean="0">
                <a:solidFill>
                  <a:schemeClr val="tx1"/>
                </a:solidFill>
              </a:rPr>
              <a:t>ommunales  </a:t>
            </a:r>
            <a:r>
              <a:rPr lang="fr-FR" sz="2400" dirty="0">
                <a:solidFill>
                  <a:schemeClr val="tx1"/>
                </a:solidFill>
              </a:rPr>
              <a:t>des </a:t>
            </a:r>
            <a:r>
              <a:rPr lang="fr-FR" sz="2400" dirty="0" smtClean="0">
                <a:solidFill>
                  <a:schemeClr val="tx1"/>
                </a:solidFill>
              </a:rPr>
              <a:t>Organisations </a:t>
            </a:r>
            <a:r>
              <a:rPr lang="fr-FR" sz="2400" dirty="0">
                <a:solidFill>
                  <a:schemeClr val="tx1"/>
                </a:solidFill>
              </a:rPr>
              <a:t>P</a:t>
            </a:r>
            <a:r>
              <a:rPr lang="fr-FR" sz="2400" dirty="0" smtClean="0">
                <a:solidFill>
                  <a:schemeClr val="tx1"/>
                </a:solidFill>
              </a:rPr>
              <a:t>rofessionnelles </a:t>
            </a:r>
            <a:r>
              <a:rPr lang="fr-FR" sz="2400" dirty="0">
                <a:solidFill>
                  <a:schemeClr val="tx1"/>
                </a:solidFill>
              </a:rPr>
              <a:t>d’Eleveurs de Ruminants</a:t>
            </a:r>
            <a:r>
              <a:rPr lang="fr-FR" sz="2400" dirty="0" smtClean="0">
                <a:solidFill>
                  <a:schemeClr val="tx1"/>
                </a:solidFill>
              </a:rPr>
              <a:t>)</a:t>
            </a:r>
          </a:p>
          <a:p>
            <a:pPr algn="just"/>
            <a:r>
              <a:rPr lang="fr-FR" sz="2400" b="1" dirty="0" smtClean="0">
                <a:solidFill>
                  <a:schemeClr val="tx1"/>
                </a:solidFill>
              </a:rPr>
              <a:t>Vision</a:t>
            </a:r>
            <a:r>
              <a:rPr lang="fr-FR" sz="2400" dirty="0" smtClean="0">
                <a:solidFill>
                  <a:schemeClr val="tx1"/>
                </a:solidFill>
              </a:rPr>
              <a:t> : « En 2025, l’UDOPER A/D est une organisation bien structurée, </a:t>
            </a:r>
            <a:r>
              <a:rPr lang="fr-FR" sz="2400" dirty="0" err="1" smtClean="0">
                <a:solidFill>
                  <a:schemeClr val="tx1"/>
                </a:solidFill>
              </a:rPr>
              <a:t>professionellement</a:t>
            </a:r>
            <a:r>
              <a:rPr lang="fr-FR" sz="2400" dirty="0" smtClean="0">
                <a:solidFill>
                  <a:schemeClr val="tx1"/>
                </a:solidFill>
              </a:rPr>
              <a:t> gérée, représentative, rendant les services de qualité à ses membres pour un élevage familial performant, dans un environnement écologique, économique et social sécurisé de manière durable » 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36512" y="1389573"/>
            <a:ext cx="9144000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fr-FR" sz="9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9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Présentation </a:t>
            </a:r>
            <a:r>
              <a:rPr lang="fr-FR" sz="9600" b="1" i="1" dirty="0" smtClean="0">
                <a:latin typeface="Arial"/>
                <a:cs typeface="Arial"/>
                <a:sym typeface="Arial"/>
              </a:rPr>
              <a:t>de l’</a:t>
            </a:r>
            <a:r>
              <a:rPr lang="fr-FR" sz="9600" b="1" i="1" dirty="0" smtClean="0">
                <a:latin typeface="Arial"/>
                <a:ea typeface="Arial"/>
                <a:cs typeface="Arial"/>
                <a:sym typeface="Arial"/>
              </a:rPr>
              <a:t>UDOPER AD</a:t>
            </a:r>
            <a:endParaRPr lang="fr-FR" sz="9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9600" b="1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371994" y="290145"/>
            <a:ext cx="8514607" cy="859306"/>
            <a:chOff x="200943" y="137526"/>
            <a:chExt cx="8514607" cy="859306"/>
          </a:xfrm>
        </p:grpSpPr>
        <p:pic>
          <p:nvPicPr>
            <p:cNvPr id="11" name="Image 10" descr="logo_communaute_communes_pendjari_validé-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59" y="146683"/>
              <a:ext cx="870291" cy="85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1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9476" y="193980"/>
              <a:ext cx="899410" cy="755556"/>
            </a:xfrm>
            <a:prstGeom prst="rect">
              <a:avLst/>
            </a:prstGeom>
            <a:noFill/>
            <a:ln w="9525" cmpd="sng">
              <a:solidFill>
                <a:srgbClr val="8EB4E3"/>
              </a:solidFill>
              <a:miter lim="800000"/>
              <a:headEnd/>
              <a:tailEnd/>
            </a:ln>
            <a:effectLst/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943" y="137526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19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57400"/>
            <a:ext cx="9180512" cy="5400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246413"/>
              </p:ext>
            </p:extLst>
          </p:nvPr>
        </p:nvGraphicFramePr>
        <p:xfrm>
          <a:off x="172020" y="1778309"/>
          <a:ext cx="8836472" cy="47587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12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3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9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ACTIVITES PREVUES  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NIVEAU DE REALISATION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Construction d’un marché à bétail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  <a:effectLst/>
                        </a:rPr>
                        <a:t>La  réception provisoire est faite </a:t>
                      </a:r>
                      <a:endParaRPr lang="fr-FR" sz="18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9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</a:rPr>
                        <a:t>Réalisation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de </a:t>
                      </a:r>
                      <a:r>
                        <a:rPr lang="fr-FR" sz="1800" baseline="0" dirty="0" smtClean="0">
                          <a:solidFill>
                            <a:schemeClr val="tx1"/>
                          </a:solidFill>
                          <a:effectLst/>
                        </a:rPr>
                        <a:t>4 </a:t>
                      </a: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</a:rPr>
                        <a:t>forages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  <a:effectLst/>
                        </a:rPr>
                        <a:t>Travaux terminés (2 Réceptions provisoire</a:t>
                      </a:r>
                      <a:r>
                        <a:rPr lang="fr-FR" sz="18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et 2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  <a:effectLst/>
                        </a:rPr>
                        <a:t> définitives)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</a:rPr>
                        <a:t>Organisation de</a:t>
                      </a:r>
                      <a:r>
                        <a:rPr lang="fr-FR" sz="1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4</a:t>
                      </a: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débats informés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Réalisés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6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</a:rPr>
                        <a:t>Sécurisation de 40 km de piste à bétail</a:t>
                      </a:r>
                      <a:endParaRPr lang="fr-FR" sz="18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Réception provisoire est faite 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5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</a:rPr>
                        <a:t>Sécurisation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de </a:t>
                      </a: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</a:rPr>
                        <a:t>55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km de piste à </a:t>
                      </a: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</a:rPr>
                        <a:t>bétail 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  <a:effectLst/>
                        </a:rPr>
                        <a:t>Accords sociaux obtenus, DAO</a:t>
                      </a:r>
                      <a:r>
                        <a:rPr lang="fr-FR" sz="18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  <a:effectLst/>
                        </a:rPr>
                        <a:t>finalisé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</a:rPr>
                        <a:t>Sécurisation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de 2 aires de repos 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  <a:effectLst/>
                        </a:rPr>
                        <a:t>DAO lancé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1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Sécurisation de 2  aires de </a:t>
                      </a: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</a:rPr>
                        <a:t>pâture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  <a:effectLst/>
                        </a:rPr>
                        <a:t>DAO finalisé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Réalisation d’un quai </a:t>
                      </a: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</a:rPr>
                        <a:t>d’embarquement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</a:rPr>
                        <a:t>DAO lancé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La formation sur le SIG 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Première quinzaine de décembre 2021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96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Un </a:t>
                      </a: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</a:rPr>
                        <a:t>débat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informé Régional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  <a:effectLst/>
                        </a:rPr>
                        <a:t>Pour</a:t>
                      </a:r>
                      <a:r>
                        <a:rPr lang="fr-FR" sz="18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l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  <a:effectLst/>
                        </a:rPr>
                        <a:t>a première quinzaine  du mois de novembre 2021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47838" y="23907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rial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371994" y="290145"/>
            <a:ext cx="8514607" cy="859306"/>
            <a:chOff x="200943" y="137526"/>
            <a:chExt cx="8514607" cy="859306"/>
          </a:xfrm>
        </p:grpSpPr>
        <p:pic>
          <p:nvPicPr>
            <p:cNvPr id="11" name="Image 10" descr="logo_communaute_communes_pendjari_validé-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59" y="146683"/>
              <a:ext cx="870291" cy="85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1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9476" y="193980"/>
              <a:ext cx="899410" cy="755556"/>
            </a:xfrm>
            <a:prstGeom prst="rect">
              <a:avLst/>
            </a:prstGeom>
            <a:noFill/>
            <a:ln w="9525" cmpd="sng">
              <a:solidFill>
                <a:srgbClr val="8EB4E3"/>
              </a:solidFill>
              <a:miter lim="800000"/>
              <a:headEnd/>
              <a:tailEnd/>
            </a:ln>
            <a:effectLst/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943" y="137526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050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9;p3"/>
          <p:cNvSpPr/>
          <p:nvPr/>
        </p:nvSpPr>
        <p:spPr>
          <a:xfrm>
            <a:off x="0" y="1457400"/>
            <a:ext cx="9180512" cy="5400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754843"/>
              </p:ext>
            </p:extLst>
          </p:nvPr>
        </p:nvGraphicFramePr>
        <p:xfrm>
          <a:off x="625475" y="1601622"/>
          <a:ext cx="7929562" cy="5155590"/>
        </p:xfrm>
        <a:graphic>
          <a:graphicData uri="http://schemas.openxmlformats.org/drawingml/2006/table">
            <a:tbl>
              <a:tblPr firstRow="1" firstCol="1" bandRow="1"/>
              <a:tblGrid>
                <a:gridCol w="568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2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69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27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i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Tableau </a:t>
                      </a:r>
                      <a:r>
                        <a:rPr lang="fr-FR" sz="18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 </a:t>
                      </a:r>
                      <a:r>
                        <a:rPr lang="fr-FR" sz="1800" b="1" i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activités EPCI PENDJARI </a:t>
                      </a:r>
                      <a:r>
                        <a:rPr lang="fr-FR" sz="18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mises en œuvre dans le cadre du PAMOBARMA de 2019 à 2021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Prévues 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réalisées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0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Organiser des veillées de sensibilisations des acteurs et organisations de la filière agropastorale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1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Ateliers et séances d’informations dans les communes membres de l’EPCI-</a:t>
                      </a:r>
                      <a:r>
                        <a:rPr lang="fr-F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Pendjari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1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Cadres de concertation avec les ST des mairies et autres acteurs de la filière agropastorale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6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Emissions radiophoniques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6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Activités liée au partage d'expériences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6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Formations des services financiers.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8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Elaboration du Plan Agropastoral de l’Atacora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9" name="Groupe 8"/>
          <p:cNvGrpSpPr/>
          <p:nvPr/>
        </p:nvGrpSpPr>
        <p:grpSpPr>
          <a:xfrm>
            <a:off x="371994" y="290145"/>
            <a:ext cx="8514607" cy="859306"/>
            <a:chOff x="200943" y="137526"/>
            <a:chExt cx="8514607" cy="859306"/>
          </a:xfrm>
        </p:grpSpPr>
        <p:pic>
          <p:nvPicPr>
            <p:cNvPr id="10" name="Image 9" descr="logo_communaute_communes_pendjari_validé-2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59" y="146683"/>
              <a:ext cx="870291" cy="85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79476" y="193980"/>
              <a:ext cx="899410" cy="755556"/>
            </a:xfrm>
            <a:prstGeom prst="rect">
              <a:avLst/>
            </a:prstGeom>
            <a:noFill/>
            <a:ln w="9525" cmpd="sng">
              <a:solidFill>
                <a:srgbClr val="8EB4E3"/>
              </a:solidFill>
              <a:miter lim="800000"/>
              <a:headEnd/>
              <a:tailEnd/>
            </a:ln>
            <a:effectLst/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943" y="137526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232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>
          <a:xfrm>
            <a:off x="0" y="1170023"/>
            <a:ext cx="9144000" cy="56879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None/>
            </a:pP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activités mises en œuvre entre l’EPCI-Pendjari et l’OP UDOPER A/D sur la convention de partenariat </a:t>
            </a:r>
          </a:p>
          <a:p>
            <a:pPr marL="114300" indent="0" algn="ctr">
              <a:buNone/>
            </a:pP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(ancrage institutionnel)</a:t>
            </a:r>
            <a:endParaRPr lang="fr-FR" sz="2400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L’EPCI-Pendjari n’ayant pas une expertise avérée et les outils nécessaires pour mener à bien les activités prévues dans ladite convention  et dans le souci d’acquérir cette expertise avec le temps a dû contractualiser avec  l’UDOPER  ATA-DONGA qui est une référence dans la zone en matière de gestion des infrastructures agropastorales</a:t>
            </a:r>
          </a:p>
          <a:p>
            <a:pPr marL="0" indent="0" algn="just">
              <a:buFont typeface="Arial"/>
              <a:buNone/>
            </a:pPr>
            <a:endParaRPr lang="fr-FR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rganigramme : Processus 8"/>
          <p:cNvSpPr/>
          <p:nvPr/>
        </p:nvSpPr>
        <p:spPr>
          <a:xfrm>
            <a:off x="381652" y="3717032"/>
            <a:ext cx="914400" cy="2592288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 smtClean="0"/>
              <a:t>Les  collectivités </a:t>
            </a:r>
            <a:endParaRPr lang="fr-FR" dirty="0"/>
          </a:p>
        </p:txBody>
      </p:sp>
      <p:sp>
        <p:nvSpPr>
          <p:cNvPr id="10" name="Flèche gauche 9"/>
          <p:cNvSpPr/>
          <p:nvPr/>
        </p:nvSpPr>
        <p:spPr>
          <a:xfrm rot="10800000">
            <a:off x="1327168" y="4733461"/>
            <a:ext cx="611652" cy="2175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2057266" y="4385049"/>
            <a:ext cx="9144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EPCI</a:t>
            </a:r>
            <a:endParaRPr lang="fr-FR" dirty="0"/>
          </a:p>
        </p:txBody>
      </p:sp>
      <p:sp>
        <p:nvSpPr>
          <p:cNvPr id="12" name="Double flèche horizontale 11"/>
          <p:cNvSpPr/>
          <p:nvPr/>
        </p:nvSpPr>
        <p:spPr>
          <a:xfrm>
            <a:off x="3021824" y="4733461"/>
            <a:ext cx="686080" cy="21757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3732880" y="4385049"/>
            <a:ext cx="184723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UDOPER-AD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5549779" y="3861048"/>
            <a:ext cx="791547" cy="554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5580112" y="4859879"/>
            <a:ext cx="817982" cy="17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5549779" y="5299449"/>
            <a:ext cx="798157" cy="433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398093" y="3318985"/>
            <a:ext cx="1760131" cy="862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Animateurs suivi couloirs de passage </a:t>
            </a:r>
            <a:endParaRPr lang="fr-FR" sz="1400" dirty="0"/>
          </a:p>
        </p:txBody>
      </p:sp>
      <p:sp>
        <p:nvSpPr>
          <p:cNvPr id="18" name="Rectangle 17"/>
          <p:cNvSpPr/>
          <p:nvPr/>
        </p:nvSpPr>
        <p:spPr>
          <a:xfrm rot="10800000" flipH="1" flipV="1">
            <a:off x="6398094" y="4420309"/>
            <a:ext cx="1790464" cy="879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Comité </a:t>
            </a:r>
            <a:r>
              <a:rPr lang="fr-FR" sz="1400" dirty="0" err="1" smtClean="0"/>
              <a:t>MaB</a:t>
            </a:r>
            <a:r>
              <a:rPr lang="fr-FR" sz="1400" dirty="0" smtClean="0"/>
              <a:t> de Matéri  et de Cobly</a:t>
            </a:r>
            <a:endParaRPr lang="fr-FR" sz="1400" dirty="0"/>
          </a:p>
        </p:txBody>
      </p:sp>
      <p:sp>
        <p:nvSpPr>
          <p:cNvPr id="19" name="Rectangle 18"/>
          <p:cNvSpPr/>
          <p:nvPr/>
        </p:nvSpPr>
        <p:spPr>
          <a:xfrm>
            <a:off x="6341255" y="5560775"/>
            <a:ext cx="1847303" cy="83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Comité de gestion du quai de Tanguiéta</a:t>
            </a:r>
            <a:endParaRPr lang="fr-FR" sz="1400" dirty="0"/>
          </a:p>
        </p:txBody>
      </p:sp>
      <p:sp>
        <p:nvSpPr>
          <p:cNvPr id="20" name="Virage 19"/>
          <p:cNvSpPr/>
          <p:nvPr/>
        </p:nvSpPr>
        <p:spPr>
          <a:xfrm rot="10800000">
            <a:off x="1362036" y="5310887"/>
            <a:ext cx="3360444" cy="44275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9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371994" y="290145"/>
            <a:ext cx="8514607" cy="859306"/>
            <a:chOff x="200943" y="137526"/>
            <a:chExt cx="8514607" cy="859306"/>
          </a:xfrm>
        </p:grpSpPr>
        <p:pic>
          <p:nvPicPr>
            <p:cNvPr id="22" name="Image 21" descr="logo_communaute_communes_pendjari_validé-2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59" y="146683"/>
              <a:ext cx="870291" cy="85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Image 22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79476" y="193980"/>
              <a:ext cx="899410" cy="755556"/>
            </a:xfrm>
            <a:prstGeom prst="rect">
              <a:avLst/>
            </a:prstGeom>
            <a:noFill/>
            <a:ln w="9525" cmpd="sng">
              <a:solidFill>
                <a:srgbClr val="8EB4E3"/>
              </a:solidFill>
              <a:miter lim="800000"/>
              <a:headEnd/>
              <a:tailEnd/>
            </a:ln>
            <a:effectLst/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943" y="137526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93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/>
          <p:cNvSpPr txBox="1">
            <a:spLocks/>
          </p:cNvSpPr>
          <p:nvPr/>
        </p:nvSpPr>
        <p:spPr>
          <a:xfrm>
            <a:off x="0" y="1345630"/>
            <a:ext cx="9144000" cy="55123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fr-FR" sz="2400" b="1" dirty="0" smtClean="0"/>
              <a:t>Quote-part (2020) des collectivités et affectation des ressources pour la mise en œuvre de la convention entre l’EPCI-Pendjari et l’UDOPER A/D</a:t>
            </a:r>
          </a:p>
          <a:p>
            <a:pPr marL="0" indent="0">
              <a:buFont typeface="Arial"/>
              <a:buNone/>
            </a:pPr>
            <a:endParaRPr lang="fr-FR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235569"/>
              </p:ext>
            </p:extLst>
          </p:nvPr>
        </p:nvGraphicFramePr>
        <p:xfrm>
          <a:off x="201469" y="2772422"/>
          <a:ext cx="8741062" cy="39263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2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4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642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45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040">
                <a:tc gridSpan="3"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Quote-Part (ressources)</a:t>
                      </a:r>
                      <a:endParaRPr lang="fr-FR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Affectation des ressources (dépenses)</a:t>
                      </a:r>
                      <a:endParaRPr lang="fr-FR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Collectivités</a:t>
                      </a:r>
                      <a:endParaRPr lang="fr-FR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Taux de répartition </a:t>
                      </a:r>
                      <a:endParaRPr lang="fr-FR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Montant </a:t>
                      </a:r>
                      <a:endParaRPr lang="fr-FR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Nature des dépenses </a:t>
                      </a:r>
                      <a:endParaRPr lang="fr-FR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Montant</a:t>
                      </a:r>
                      <a:endParaRPr lang="fr-FR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Cobly</a:t>
                      </a:r>
                      <a:endParaRPr lang="fr-FR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27,7%</a:t>
                      </a:r>
                      <a:endParaRPr lang="fr-FR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500 000</a:t>
                      </a:r>
                      <a:endParaRPr lang="fr-FR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Motivation 3 animateurs UCOPER</a:t>
                      </a:r>
                      <a:endParaRPr lang="fr-FR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660 000</a:t>
                      </a:r>
                      <a:endParaRPr lang="fr-FR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Matéri</a:t>
                      </a:r>
                      <a:endParaRPr lang="fr-FR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55,6%</a:t>
                      </a:r>
                      <a:endParaRPr lang="fr-FR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1.000.000</a:t>
                      </a:r>
                      <a:endParaRPr lang="fr-FR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Motivations des 17 comités de suivi (</a:t>
                      </a:r>
                      <a:r>
                        <a:rPr lang="fr-FR" sz="1800" dirty="0" err="1" smtClean="0"/>
                        <a:t>Tiélé-Doga</a:t>
                      </a:r>
                      <a:r>
                        <a:rPr lang="fr-FR" sz="1800" dirty="0" smtClean="0"/>
                        <a:t>, </a:t>
                      </a:r>
                      <a:r>
                        <a:rPr lang="fr-FR" sz="1800" dirty="0" err="1" smtClean="0"/>
                        <a:t>Nambouli-Kouanténi</a:t>
                      </a:r>
                      <a:r>
                        <a:rPr lang="fr-FR" sz="1800" dirty="0" smtClean="0"/>
                        <a:t>)</a:t>
                      </a:r>
                      <a:endParaRPr lang="fr-FR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1 140 000</a:t>
                      </a:r>
                      <a:endParaRPr lang="fr-FR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Tanguiéta</a:t>
                      </a:r>
                      <a:endParaRPr lang="fr-FR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16,7%</a:t>
                      </a:r>
                      <a:endParaRPr lang="fr-FR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300.000</a:t>
                      </a:r>
                      <a:endParaRPr lang="fr-FR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7412"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Total </a:t>
                      </a:r>
                      <a:endParaRPr lang="fr-FR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1.800.000</a:t>
                      </a:r>
                      <a:endParaRPr lang="fr-FR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Total</a:t>
                      </a:r>
                      <a:endParaRPr lang="fr-FR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1 800 000</a:t>
                      </a:r>
                      <a:endParaRPr lang="fr-FR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9" name="Groupe 8"/>
          <p:cNvGrpSpPr/>
          <p:nvPr/>
        </p:nvGrpSpPr>
        <p:grpSpPr>
          <a:xfrm>
            <a:off x="371994" y="290145"/>
            <a:ext cx="8514607" cy="859306"/>
            <a:chOff x="200943" y="137526"/>
            <a:chExt cx="8514607" cy="859306"/>
          </a:xfrm>
        </p:grpSpPr>
        <p:pic>
          <p:nvPicPr>
            <p:cNvPr id="12" name="Image 11" descr="logo_communaute_communes_pendjari_validé-2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59" y="146683"/>
              <a:ext cx="870291" cy="85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 12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79476" y="193980"/>
              <a:ext cx="899410" cy="755556"/>
            </a:xfrm>
            <a:prstGeom prst="rect">
              <a:avLst/>
            </a:prstGeom>
            <a:noFill/>
            <a:ln w="9525" cmpd="sng">
              <a:solidFill>
                <a:srgbClr val="8EB4E3"/>
              </a:solidFill>
              <a:miter lim="800000"/>
              <a:headEnd/>
              <a:tailEnd/>
            </a:ln>
            <a:effectLst/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943" y="137526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28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9895"/>
            <a:ext cx="9180512" cy="434715"/>
          </a:xfrm>
          <a:solidFill>
            <a:schemeClr val="bg1">
              <a:lumMod val="65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2400" b="1" dirty="0" smtClean="0"/>
              <a:t>Comités de suivi des couloirs de passage</a:t>
            </a:r>
            <a:endParaRPr lang="fr-FR" sz="2400" b="1" dirty="0"/>
          </a:p>
        </p:txBody>
      </p:sp>
      <p:sp>
        <p:nvSpPr>
          <p:cNvPr id="4" name="Google Shape;109;p3"/>
          <p:cNvSpPr/>
          <p:nvPr/>
        </p:nvSpPr>
        <p:spPr>
          <a:xfrm>
            <a:off x="0" y="1640654"/>
            <a:ext cx="9180512" cy="5412218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849" y="1649798"/>
            <a:ext cx="6011155" cy="5246805"/>
          </a:xfrm>
          <a:prstGeom prst="rect">
            <a:avLst/>
          </a:prstGeom>
        </p:spPr>
      </p:pic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302737"/>
              </p:ext>
            </p:extLst>
          </p:nvPr>
        </p:nvGraphicFramePr>
        <p:xfrm>
          <a:off x="129965" y="1662372"/>
          <a:ext cx="2788920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8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20786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800" dirty="0" smtClean="0">
                          <a:solidFill>
                            <a:schemeClr val="tx1"/>
                          </a:solidFill>
                        </a:rPr>
                        <a:t>Couloir</a:t>
                      </a:r>
                      <a:r>
                        <a:rPr lang="fr-FR" sz="1800" baseline="0" dirty="0" smtClean="0">
                          <a:solidFill>
                            <a:schemeClr val="tx1"/>
                          </a:solidFill>
                        </a:rPr>
                        <a:t> de passage Tiélé-Doga (50km)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fr-FR" sz="1800" b="0" baseline="0" dirty="0" smtClean="0">
                          <a:solidFill>
                            <a:schemeClr val="tx1"/>
                          </a:solidFill>
                        </a:rPr>
                        <a:t>9 comités de suivi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800" baseline="0" dirty="0" smtClean="0">
                          <a:solidFill>
                            <a:schemeClr val="tx1"/>
                          </a:solidFill>
                        </a:rPr>
                        <a:t>Couloir de passage </a:t>
                      </a:r>
                      <a:r>
                        <a:rPr lang="fr-FR" sz="1800" baseline="0" dirty="0" err="1" smtClean="0">
                          <a:solidFill>
                            <a:schemeClr val="tx1"/>
                          </a:solidFill>
                        </a:rPr>
                        <a:t>Nambouli-Tcharikouanga</a:t>
                      </a:r>
                      <a:r>
                        <a:rPr lang="fr-FR" sz="1800" baseline="0" dirty="0" smtClean="0">
                          <a:solidFill>
                            <a:schemeClr val="tx1"/>
                          </a:solidFill>
                        </a:rPr>
                        <a:t> (38km)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fr-FR" sz="1800" b="0" baseline="0" dirty="0" smtClean="0">
                          <a:solidFill>
                            <a:schemeClr val="tx1"/>
                          </a:solidFill>
                        </a:rPr>
                        <a:t>8 comités de suivi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800" b="1" baseline="0" dirty="0" smtClean="0">
                          <a:solidFill>
                            <a:schemeClr val="tx1"/>
                          </a:solidFill>
                        </a:rPr>
                        <a:t>Couloir de passage Siénou-Namatiénou (40km)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fr-FR" sz="1800" b="0" baseline="0" dirty="0" smtClean="0">
                          <a:solidFill>
                            <a:schemeClr val="tx1"/>
                          </a:solidFill>
                        </a:rPr>
                        <a:t>8 comités de suivi</a:t>
                      </a:r>
                      <a:endParaRPr lang="fr-FR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0" name="Groupe 9"/>
          <p:cNvGrpSpPr/>
          <p:nvPr/>
        </p:nvGrpSpPr>
        <p:grpSpPr>
          <a:xfrm>
            <a:off x="371994" y="290145"/>
            <a:ext cx="8514607" cy="859306"/>
            <a:chOff x="200943" y="137526"/>
            <a:chExt cx="8514607" cy="859306"/>
          </a:xfrm>
        </p:grpSpPr>
        <p:pic>
          <p:nvPicPr>
            <p:cNvPr id="12" name="Image 11" descr="logo_communaute_communes_pendjari_validé-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59" y="146683"/>
              <a:ext cx="870291" cy="85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 12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9476" y="193980"/>
              <a:ext cx="899410" cy="755556"/>
            </a:xfrm>
            <a:prstGeom prst="rect">
              <a:avLst/>
            </a:prstGeom>
            <a:noFill/>
            <a:ln w="9525" cmpd="sng">
              <a:solidFill>
                <a:srgbClr val="8EB4E3"/>
              </a:solidFill>
              <a:miter lim="800000"/>
              <a:headEnd/>
              <a:tailEnd/>
            </a:ln>
            <a:effectLst/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943" y="137526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411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24262"/>
            <a:ext cx="9144000" cy="333138"/>
          </a:xfrm>
          <a:solidFill>
            <a:schemeClr val="bg1">
              <a:lumMod val="65000"/>
            </a:schemeClr>
          </a:solidFill>
        </p:spPr>
        <p:txBody>
          <a:bodyPr>
            <a:noAutofit/>
          </a:bodyPr>
          <a:lstStyle/>
          <a:p>
            <a:r>
              <a:rPr lang="fr-FR" sz="2400" b="1" dirty="0" smtClean="0"/>
              <a:t>Infrastructures Pastorales</a:t>
            </a:r>
            <a:endParaRPr lang="fr-FR" sz="2400" b="1" dirty="0"/>
          </a:p>
        </p:txBody>
      </p:sp>
      <p:sp>
        <p:nvSpPr>
          <p:cNvPr id="4" name="Google Shape;109;p3"/>
          <p:cNvSpPr/>
          <p:nvPr/>
        </p:nvSpPr>
        <p:spPr>
          <a:xfrm>
            <a:off x="0" y="1457400"/>
            <a:ext cx="9180512" cy="5400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46" y="1466988"/>
            <a:ext cx="5861154" cy="5391012"/>
          </a:xfrm>
          <a:prstGeom prst="rect">
            <a:avLst/>
          </a:prstGeom>
        </p:spPr>
      </p:pic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993678"/>
              </p:ext>
            </p:extLst>
          </p:nvPr>
        </p:nvGraphicFramePr>
        <p:xfrm>
          <a:off x="0" y="1457400"/>
          <a:ext cx="3282846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2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0600">
                <a:tc>
                  <a:txBody>
                    <a:bodyPr/>
                    <a:lstStyle/>
                    <a:p>
                      <a:pPr algn="ctr"/>
                      <a:r>
                        <a:rPr lang="fr-FR" u="none" dirty="0" smtClean="0">
                          <a:solidFill>
                            <a:schemeClr val="tx1"/>
                          </a:solidFill>
                        </a:rPr>
                        <a:t>INFRASTRUCTURES PASTORALES EXISTANTES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Marchés à bétails (Cobly-Matéri);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Quai  d’embarquement + parc de</a:t>
                      </a:r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 vaccination</a:t>
                      </a:r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 (Tanguiéta);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Pharmacie</a:t>
                      </a:r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 vétérinaire (Matéri);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Forage pastoral (</a:t>
                      </a:r>
                      <a:r>
                        <a:rPr lang="fr-FR" baseline="0" dirty="0" err="1" smtClean="0">
                          <a:solidFill>
                            <a:schemeClr val="tx1"/>
                          </a:solidFill>
                        </a:rPr>
                        <a:t>Pitiba</a:t>
                      </a:r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 à Matéri);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Couloirs de transhumance sécurisés;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Retenues d’eau;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Couloires de transhumance non sécurisés;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Piste de commerce de bétail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0" name="Groupe 9"/>
          <p:cNvGrpSpPr/>
          <p:nvPr/>
        </p:nvGrpSpPr>
        <p:grpSpPr>
          <a:xfrm>
            <a:off x="371994" y="290145"/>
            <a:ext cx="8514607" cy="859306"/>
            <a:chOff x="200943" y="137526"/>
            <a:chExt cx="8514607" cy="859306"/>
          </a:xfrm>
        </p:grpSpPr>
        <p:pic>
          <p:nvPicPr>
            <p:cNvPr id="13" name="Image 12" descr="logo_communaute_communes_pendjari_validé-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59" y="146683"/>
              <a:ext cx="870291" cy="85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age 13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9476" y="193980"/>
              <a:ext cx="899410" cy="755556"/>
            </a:xfrm>
            <a:prstGeom prst="rect">
              <a:avLst/>
            </a:prstGeom>
            <a:noFill/>
            <a:ln w="9525" cmpd="sng">
              <a:solidFill>
                <a:srgbClr val="8EB4E3"/>
              </a:solidFill>
              <a:miter lim="800000"/>
              <a:headEnd/>
              <a:tailEnd/>
            </a:ln>
            <a:effectLst/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943" y="137526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395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9;p6"/>
          <p:cNvSpPr/>
          <p:nvPr/>
        </p:nvSpPr>
        <p:spPr>
          <a:xfrm>
            <a:off x="0" y="1133851"/>
            <a:ext cx="9180512" cy="5738897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100000"/>
            </a:pPr>
            <a:r>
              <a:rPr lang="fr-FR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Présentation </a:t>
            </a: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 principaux évènements survenus sur le territoire en 2020 et au premier semestre </a:t>
            </a:r>
            <a:r>
              <a:rPr lang="fr-FR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</a:p>
          <a:p>
            <a:pPr lvl="0" algn="ctr">
              <a:buClr>
                <a:schemeClr val="dk1"/>
              </a:buClr>
              <a:buSzPct val="100000"/>
            </a:pPr>
            <a:endParaRPr lang="fr-FR" sz="2400" b="1" dirty="0"/>
          </a:p>
          <a:p>
            <a:pPr marL="273050" indent="-273050" algn="just">
              <a:lnSpc>
                <a:spcPct val="170000"/>
              </a:lnSpc>
              <a:buFont typeface="Wingdings" pitchFamily="2" charset="2"/>
              <a:buChar char="v"/>
            </a:pPr>
            <a:r>
              <a:rPr lang="fr-FR" sz="2000" b="1" dirty="0" smtClean="0"/>
              <a:t>La </a:t>
            </a:r>
            <a:r>
              <a:rPr lang="fr-FR" sz="2000" b="1" dirty="0"/>
              <a:t>régression de la dynamique de l’agropastoralisme sur le territoire de l’EPCI Pendjari en lien avec l’interdiction de la transhumance transfrontalière par le gouvernement  Béninois engendrant</a:t>
            </a:r>
            <a:r>
              <a:rPr lang="fr-FR" sz="1800" b="1" dirty="0"/>
              <a:t> </a:t>
            </a:r>
            <a:r>
              <a:rPr lang="fr-FR" sz="1800" dirty="0"/>
              <a:t>: une mobilité nocturne des troupeaux étrangers,   une augmentation de rançonnement des transhumants,  la perte des ressources financières par les </a:t>
            </a:r>
            <a:r>
              <a:rPr lang="fr-FR" sz="1800" dirty="0" smtClean="0"/>
              <a:t>mairies/transhumants…</a:t>
            </a:r>
            <a:r>
              <a:rPr lang="fr-FR" sz="1800" dirty="0" err="1" smtClean="0"/>
              <a:t>etc</a:t>
            </a:r>
            <a:endParaRPr lang="fr-FR" sz="1800" dirty="0" smtClean="0"/>
          </a:p>
          <a:p>
            <a:pPr marL="273050" indent="-273050" algn="just">
              <a:lnSpc>
                <a:spcPct val="170000"/>
              </a:lnSpc>
              <a:buFont typeface="Wingdings" pitchFamily="2" charset="2"/>
              <a:buChar char="v"/>
            </a:pP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371994" y="290145"/>
            <a:ext cx="8514607" cy="859306"/>
            <a:chOff x="200943" y="137526"/>
            <a:chExt cx="8514607" cy="859306"/>
          </a:xfrm>
        </p:grpSpPr>
        <p:pic>
          <p:nvPicPr>
            <p:cNvPr id="10" name="Image 9" descr="logo_communaute_communes_pendjari_validé-2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59" y="146683"/>
              <a:ext cx="870291" cy="85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79476" y="193980"/>
              <a:ext cx="899410" cy="755556"/>
            </a:xfrm>
            <a:prstGeom prst="rect">
              <a:avLst/>
            </a:prstGeom>
            <a:noFill/>
            <a:ln w="9525" cmpd="sng">
              <a:solidFill>
                <a:srgbClr val="8EB4E3"/>
              </a:solidFill>
              <a:miter lim="800000"/>
              <a:headEnd/>
              <a:tailEnd/>
            </a:ln>
            <a:effectLst/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943" y="137526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973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57400"/>
            <a:ext cx="9180512" cy="5400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36512" y="1557915"/>
            <a:ext cx="9144000" cy="56440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7200" u="sng" dirty="0"/>
          </a:p>
          <a:p>
            <a:endParaRPr lang="fr-FR" sz="7200" b="1" u="sng" dirty="0"/>
          </a:p>
          <a:p>
            <a:endParaRPr lang="fr-FR" sz="7200" b="1" u="sng" dirty="0"/>
          </a:p>
          <a:p>
            <a:endParaRPr lang="fr-FR" sz="7400" b="1" dirty="0"/>
          </a:p>
          <a:p>
            <a:endParaRPr lang="fr-FR" sz="7400" b="1" dirty="0"/>
          </a:p>
          <a:p>
            <a:endParaRPr lang="fr-FR" sz="7400" b="1" dirty="0"/>
          </a:p>
          <a:p>
            <a:endParaRPr lang="fr-FR" sz="7400" b="1" dirty="0"/>
          </a:p>
          <a:p>
            <a:endParaRPr lang="fr-FR" sz="9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768" y="2245975"/>
            <a:ext cx="8909720" cy="402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itchFamily="2" charset="2"/>
              <a:buChar char="v"/>
            </a:pPr>
            <a:r>
              <a:rPr lang="fr-FR" sz="2400" b="1" dirty="0" smtClean="0"/>
              <a:t>La recrudescence des conflits domaniaux avec le projet de sédentarisation de l’élevage de Ruminants une volonté politique du gouvernement Béninois</a:t>
            </a:r>
            <a:r>
              <a:rPr lang="fr-FR" sz="2000" b="1" dirty="0" smtClean="0"/>
              <a:t>. </a:t>
            </a:r>
          </a:p>
          <a:p>
            <a:pPr algn="just">
              <a:lnSpc>
                <a:spcPct val="170000"/>
              </a:lnSpc>
            </a:pPr>
            <a:r>
              <a:rPr lang="fr-FR" sz="1800" dirty="0" smtClean="0"/>
              <a:t>Ces conflits se manifestent par l’utilisation des herbicides pour dégrader le pâturage, installation des cultures à la lisière des habitats des éleveurs, l’accaparement des terres  mises en jachères </a:t>
            </a:r>
            <a:r>
              <a:rPr lang="fr-FR" sz="1800" dirty="0" err="1" smtClean="0"/>
              <a:t>etc</a:t>
            </a:r>
            <a:r>
              <a:rPr lang="fr-FR" sz="1800" dirty="0" smtClean="0"/>
              <a:t> créant une véritable débandade (déplacement vers des destinations inconnues) dans le rang des éleveurs qui sont persécutés au quotidien par les agriculteurs/propriétaires terriens et qui met mal le vivre ensemble jadis reconnu entre les communautés. 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371994" y="290145"/>
            <a:ext cx="8514607" cy="859306"/>
            <a:chOff x="200943" y="137526"/>
            <a:chExt cx="8514607" cy="859306"/>
          </a:xfrm>
        </p:grpSpPr>
        <p:pic>
          <p:nvPicPr>
            <p:cNvPr id="10" name="Image 9" descr="logo_communaute_communes_pendjari_validé-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59" y="146683"/>
              <a:ext cx="870291" cy="85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1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9476" y="193980"/>
              <a:ext cx="899410" cy="755556"/>
            </a:xfrm>
            <a:prstGeom prst="rect">
              <a:avLst/>
            </a:prstGeom>
            <a:noFill/>
            <a:ln w="9525" cmpd="sng">
              <a:solidFill>
                <a:srgbClr val="8EB4E3"/>
              </a:solidFill>
              <a:miter lim="800000"/>
              <a:headEnd/>
              <a:tailEnd/>
            </a:ln>
            <a:effectLst/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943" y="137526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996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57400"/>
            <a:ext cx="9180512" cy="5400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1457401"/>
            <a:ext cx="9180512" cy="54005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7200" u="sng" dirty="0"/>
          </a:p>
          <a:p>
            <a:endParaRPr lang="fr-FR" sz="7200" b="1" u="sng" dirty="0"/>
          </a:p>
          <a:p>
            <a:endParaRPr lang="fr-FR" sz="7200" b="1" u="sng" dirty="0"/>
          </a:p>
          <a:p>
            <a:endParaRPr lang="fr-FR" sz="7200" b="1" dirty="0"/>
          </a:p>
          <a:p>
            <a:endParaRPr lang="fr-FR" sz="7200" b="1" dirty="0"/>
          </a:p>
          <a:p>
            <a:endParaRPr lang="fr-FR" sz="7200" b="1" dirty="0"/>
          </a:p>
          <a:p>
            <a:pPr marL="857250" lvl="0" indent="-85725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fr-FR" sz="9600" b="1" dirty="0"/>
              <a:t>La garde à vue de 4 jours (par les militaires) de plus de  400 têtes d’animaux </a:t>
            </a:r>
            <a:r>
              <a:rPr lang="fr-FR" sz="9600" b="1" dirty="0" smtClean="0"/>
              <a:t>transhumants. </a:t>
            </a:r>
          </a:p>
          <a:p>
            <a:pPr lvl="0" algn="just">
              <a:lnSpc>
                <a:spcPct val="120000"/>
              </a:lnSpc>
            </a:pPr>
            <a:endParaRPr lang="fr-FR" sz="6000" dirty="0" smtClean="0"/>
          </a:p>
          <a:p>
            <a:pPr lvl="0" algn="just">
              <a:lnSpc>
                <a:spcPct val="170000"/>
              </a:lnSpc>
              <a:spcBef>
                <a:spcPts val="600"/>
              </a:spcBef>
            </a:pPr>
            <a:r>
              <a:rPr lang="fr-FR" sz="8000" dirty="0" smtClean="0"/>
              <a:t>400 têtes ont été gardées durant 4 jours en provenance du </a:t>
            </a:r>
            <a:r>
              <a:rPr lang="fr-FR" sz="8000" dirty="0"/>
              <a:t>Burkina dans l’enceinte du marché à bétail de Matéri courant février 2020 au motif que la transhumance transfrontalière est interdite. Cette entrée frauduleuse qualifiée </a:t>
            </a:r>
            <a:r>
              <a:rPr lang="fr-FR" sz="8000" dirty="0" smtClean="0"/>
              <a:t>d’infraction a été portée </a:t>
            </a:r>
            <a:r>
              <a:rPr lang="fr-FR" sz="8000" dirty="0"/>
              <a:t>auprès du procureur de la république </a:t>
            </a:r>
            <a:r>
              <a:rPr lang="fr-FR" sz="8000" dirty="0" smtClean="0"/>
              <a:t>du tribunal de Natitingou et a </a:t>
            </a:r>
            <a:r>
              <a:rPr lang="fr-FR" sz="8000" dirty="0"/>
              <a:t>connu son dénouement </a:t>
            </a:r>
            <a:r>
              <a:rPr lang="fr-FR" sz="8000" dirty="0" smtClean="0"/>
              <a:t>avec le </a:t>
            </a:r>
            <a:r>
              <a:rPr lang="fr-FR" sz="8000" dirty="0"/>
              <a:t>paiement d’une amende de plus 1 000 000 de f </a:t>
            </a:r>
            <a:r>
              <a:rPr lang="fr-FR" sz="8000" dirty="0" smtClean="0"/>
              <a:t>CFA.</a:t>
            </a:r>
            <a:endParaRPr lang="fr-FR" sz="8000" dirty="0"/>
          </a:p>
          <a:p>
            <a:pPr algn="just">
              <a:lnSpc>
                <a:spcPct val="120000"/>
              </a:lnSpc>
            </a:pPr>
            <a:endParaRPr lang="fr-FR" sz="6000" b="1" dirty="0"/>
          </a:p>
          <a:p>
            <a:endParaRPr lang="fr-FR" sz="6000" b="1" dirty="0"/>
          </a:p>
          <a:p>
            <a:endParaRPr lang="fr-FR" sz="7200" b="1" dirty="0"/>
          </a:p>
          <a:p>
            <a:endParaRPr lang="fr-FR" sz="21600" b="1" dirty="0"/>
          </a:p>
          <a:p>
            <a:pPr algn="just"/>
            <a:endParaRPr lang="fr-FR" sz="9600" b="1" dirty="0"/>
          </a:p>
          <a:p>
            <a:endParaRPr lang="fr-FR" sz="9800" u="sng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endParaRPr lang="fr-FR" sz="7200" b="1" dirty="0"/>
          </a:p>
          <a:p>
            <a:pPr algn="just"/>
            <a:endParaRPr lang="fr-FR" sz="7200" b="1" dirty="0"/>
          </a:p>
          <a:p>
            <a:pPr algn="just"/>
            <a:endParaRPr lang="fr-FR" sz="7200" b="1" dirty="0"/>
          </a:p>
          <a:p>
            <a:endParaRPr lang="fr-F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457401"/>
            <a:ext cx="9180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72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b="1" dirty="0"/>
          </a:p>
          <a:p>
            <a:endParaRPr lang="fr-FR" sz="7200" b="1" dirty="0"/>
          </a:p>
        </p:txBody>
      </p:sp>
      <p:grpSp>
        <p:nvGrpSpPr>
          <p:cNvPr id="11" name="Groupe 10"/>
          <p:cNvGrpSpPr/>
          <p:nvPr/>
        </p:nvGrpSpPr>
        <p:grpSpPr>
          <a:xfrm>
            <a:off x="371994" y="290145"/>
            <a:ext cx="8514607" cy="859306"/>
            <a:chOff x="200943" y="137526"/>
            <a:chExt cx="8514607" cy="859306"/>
          </a:xfrm>
        </p:grpSpPr>
        <p:pic>
          <p:nvPicPr>
            <p:cNvPr id="12" name="Image 11" descr="logo_communaute_communes_pendjari_validé-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59" y="146683"/>
              <a:ext cx="870291" cy="85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age 14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9476" y="193980"/>
              <a:ext cx="899410" cy="755556"/>
            </a:xfrm>
            <a:prstGeom prst="rect">
              <a:avLst/>
            </a:prstGeom>
            <a:noFill/>
            <a:ln w="9525" cmpd="sng">
              <a:solidFill>
                <a:srgbClr val="8EB4E3"/>
              </a:solidFill>
              <a:miter lim="800000"/>
              <a:headEnd/>
              <a:tailEnd/>
            </a:ln>
            <a:effectLst/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943" y="137526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27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0" y="1457400"/>
            <a:ext cx="9180512" cy="5400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25400" lvl="0">
              <a:buClr>
                <a:schemeClr val="dk1"/>
              </a:buClr>
              <a:buSzPts val="2000"/>
            </a:pPr>
            <a:endParaRPr lang="fr-FR"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0" y="1531043"/>
            <a:ext cx="8713558" cy="46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fr-FR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TERRITOIRE </a:t>
            </a:r>
            <a:r>
              <a:rPr lang="fr-FR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fr-FR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l’ECOPARE</a:t>
            </a:r>
            <a:endParaRPr lang="fr-FR" sz="20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4833EF4-5644-4498-BEC0-E01EC1F5B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53" y="1996966"/>
            <a:ext cx="7301062" cy="4704837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82764" y="164228"/>
            <a:ext cx="8990219" cy="1071664"/>
            <a:chOff x="82764" y="164228"/>
            <a:chExt cx="8990219" cy="1071664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5A2DFA4-03D5-442E-9898-BF16C4C7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3046" y="230390"/>
              <a:ext cx="1609937" cy="806829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64" y="164228"/>
              <a:ext cx="6212313" cy="923002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DBCDD89-F1E0-4542-A98F-FF40F242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88971" y="193967"/>
              <a:ext cx="1180182" cy="10419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/>
          <p:nvPr/>
        </p:nvSpPr>
        <p:spPr>
          <a:xfrm>
            <a:off x="115786" y="1479122"/>
            <a:ext cx="8816570" cy="441402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51427" tIns="25706" rIns="51427" bIns="25706" anchor="ctr" anchorCtr="0">
            <a:noAutofit/>
          </a:bodyPr>
          <a:lstStyle/>
          <a:p>
            <a:pPr algn="ctr"/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/>
          </p:nvPr>
        </p:nvGraphicFramePr>
        <p:xfrm>
          <a:off x="115785" y="1560863"/>
          <a:ext cx="8705672" cy="4332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05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32288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fr-FR" sz="3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fr-FR" sz="3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fr-FR" sz="3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Exemples suivi / Analyse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FR" sz="18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FR" sz="18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FR" sz="21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" name="Groupe 3"/>
          <p:cNvGrpSpPr/>
          <p:nvPr/>
        </p:nvGrpSpPr>
        <p:grpSpPr>
          <a:xfrm>
            <a:off x="371994" y="290145"/>
            <a:ext cx="8514607" cy="859306"/>
            <a:chOff x="200943" y="137526"/>
            <a:chExt cx="8514607" cy="859306"/>
          </a:xfrm>
        </p:grpSpPr>
        <p:pic>
          <p:nvPicPr>
            <p:cNvPr id="5" name="Image 4" descr="logo_communaute_communes_pendjari_validé-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59" y="146683"/>
              <a:ext cx="870291" cy="85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age 5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9476" y="193980"/>
              <a:ext cx="899410" cy="755556"/>
            </a:xfrm>
            <a:prstGeom prst="rect">
              <a:avLst/>
            </a:prstGeom>
            <a:noFill/>
            <a:ln w="9525" cmpd="sng">
              <a:solidFill>
                <a:srgbClr val="8EB4E3"/>
              </a:solidFill>
              <a:miter lim="800000"/>
              <a:headEnd/>
              <a:tailEnd/>
            </a:ln>
            <a:effectLst/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943" y="137526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509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57400"/>
            <a:ext cx="9180512" cy="5400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1457400"/>
            <a:ext cx="9144000" cy="5400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7200" u="sng" dirty="0"/>
          </a:p>
          <a:p>
            <a:endParaRPr lang="fr-FR" sz="7200" b="1" u="sng" dirty="0"/>
          </a:p>
          <a:p>
            <a:endParaRPr lang="fr-FR" sz="7200" b="1" u="sng" dirty="0"/>
          </a:p>
          <a:p>
            <a:endParaRPr lang="fr-FR" sz="7200" b="1" dirty="0"/>
          </a:p>
          <a:p>
            <a:endParaRPr lang="fr-FR" sz="7200" b="1" dirty="0"/>
          </a:p>
          <a:p>
            <a:endParaRPr lang="fr-FR" sz="7200" b="1" dirty="0"/>
          </a:p>
          <a:p>
            <a:endParaRPr lang="fr-FR" sz="7200" b="1" dirty="0"/>
          </a:p>
          <a:p>
            <a:r>
              <a:rPr lang="fr-FR" sz="45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	</a:t>
            </a:r>
          </a:p>
          <a:p>
            <a:endParaRPr lang="fr-FR" sz="4500" b="1" dirty="0">
              <a:solidFill>
                <a:schemeClr val="dk1"/>
              </a:solidFill>
              <a:cs typeface="Calibri"/>
              <a:sym typeface="Calibri"/>
            </a:endParaRPr>
          </a:p>
          <a:p>
            <a:endParaRPr lang="fr-FR" sz="4500" b="1" dirty="0"/>
          </a:p>
          <a:p>
            <a:pPr>
              <a:lnSpc>
                <a:spcPct val="120000"/>
              </a:lnSpc>
            </a:pPr>
            <a:endParaRPr lang="fr-FR" sz="14800" b="1" dirty="0"/>
          </a:p>
          <a:p>
            <a:endParaRPr lang="fr-FR" sz="14800" b="1" dirty="0"/>
          </a:p>
          <a:p>
            <a:endParaRPr lang="fr-FR" sz="21600" b="1" dirty="0"/>
          </a:p>
          <a:p>
            <a:pPr algn="just"/>
            <a:endParaRPr lang="fr-FR" sz="9600" b="1" dirty="0"/>
          </a:p>
          <a:p>
            <a:endParaRPr lang="fr-FR" sz="9800" u="sng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endParaRPr lang="fr-FR" sz="7200" b="1" dirty="0"/>
          </a:p>
          <a:p>
            <a:pPr algn="just"/>
            <a:endParaRPr lang="fr-FR" sz="7200" b="1" dirty="0"/>
          </a:p>
          <a:p>
            <a:pPr algn="just"/>
            <a:endParaRPr lang="fr-FR" sz="7200" b="1" dirty="0"/>
          </a:p>
          <a:p>
            <a:endParaRPr lang="fr-F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Graphique 9"/>
          <p:cNvGraphicFramePr/>
          <p:nvPr>
            <p:extLst/>
          </p:nvPr>
        </p:nvGraphicFramePr>
        <p:xfrm>
          <a:off x="107505" y="2564904"/>
          <a:ext cx="4896543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phique 10"/>
          <p:cNvGraphicFramePr/>
          <p:nvPr>
            <p:extLst>
              <p:ext uri="{D42A27DB-BD31-4B8C-83A1-F6EECF244321}">
                <p14:modId xmlns:p14="http://schemas.microsoft.com/office/powerpoint/2010/main" val="434130049"/>
              </p:ext>
            </p:extLst>
          </p:nvPr>
        </p:nvGraphicFramePr>
        <p:xfrm>
          <a:off x="107505" y="2337195"/>
          <a:ext cx="4682953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2929682"/>
              </p:ext>
            </p:extLst>
          </p:nvPr>
        </p:nvGraphicFramePr>
        <p:xfrm>
          <a:off x="4717191" y="2535899"/>
          <a:ext cx="4380438" cy="3369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250931" y="5979596"/>
            <a:ext cx="4250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Effectifs vendus au 1</a:t>
            </a:r>
            <a:r>
              <a:rPr lang="fr-FR" sz="1600" b="1" baseline="30000" dirty="0" smtClean="0"/>
              <a:t>ier</a:t>
            </a:r>
            <a:r>
              <a:rPr lang="fr-FR" sz="1600" b="1" dirty="0" smtClean="0"/>
              <a:t> semestre 2020 : </a:t>
            </a:r>
            <a:r>
              <a:rPr lang="fr-FR" sz="2000" b="1" dirty="0" smtClean="0"/>
              <a:t>1553</a:t>
            </a:r>
            <a:endParaRPr lang="fr-BE" sz="16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4805214" y="5976054"/>
            <a:ext cx="4250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Effectifs vendus au 1</a:t>
            </a:r>
            <a:r>
              <a:rPr lang="fr-FR" sz="1600" b="1" baseline="30000" dirty="0" smtClean="0"/>
              <a:t>ier</a:t>
            </a:r>
            <a:r>
              <a:rPr lang="fr-FR" sz="1600" b="1" dirty="0" smtClean="0"/>
              <a:t> semestre 2021 : </a:t>
            </a:r>
            <a:r>
              <a:rPr lang="fr-FR" sz="2000" b="1" dirty="0" smtClean="0"/>
              <a:t>2340</a:t>
            </a:r>
            <a:endParaRPr lang="fr-BE" sz="1600" b="1" dirty="0"/>
          </a:p>
        </p:txBody>
      </p:sp>
      <p:sp>
        <p:nvSpPr>
          <p:cNvPr id="17" name="Rectangle 16"/>
          <p:cNvSpPr/>
          <p:nvPr/>
        </p:nvSpPr>
        <p:spPr>
          <a:xfrm>
            <a:off x="19842" y="1432869"/>
            <a:ext cx="8909720" cy="797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fr-FR" sz="20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Réorientation </a:t>
            </a:r>
            <a:r>
              <a:rPr lang="fr-FR" sz="20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des flux d’animaux vers le Ghana en lien avec la dévaluation du naira depuis le deuxième trimestre de </a:t>
            </a:r>
            <a:r>
              <a:rPr lang="fr-FR" sz="20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2020</a:t>
            </a:r>
            <a:endParaRPr lang="fr-FR" sz="2000" b="1" dirty="0"/>
          </a:p>
        </p:txBody>
      </p:sp>
      <p:grpSp>
        <p:nvGrpSpPr>
          <p:cNvPr id="18" name="Groupe 17"/>
          <p:cNvGrpSpPr/>
          <p:nvPr/>
        </p:nvGrpSpPr>
        <p:grpSpPr>
          <a:xfrm>
            <a:off x="371994" y="290145"/>
            <a:ext cx="8514607" cy="859306"/>
            <a:chOff x="200943" y="137526"/>
            <a:chExt cx="8514607" cy="859306"/>
          </a:xfrm>
        </p:grpSpPr>
        <p:pic>
          <p:nvPicPr>
            <p:cNvPr id="19" name="Image 18" descr="logo_communaute_communes_pendjari_validé-2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59" y="146683"/>
              <a:ext cx="870291" cy="85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Image 19"/>
            <p:cNvPicPr/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579476" y="193980"/>
              <a:ext cx="899410" cy="755556"/>
            </a:xfrm>
            <a:prstGeom prst="rect">
              <a:avLst/>
            </a:prstGeom>
            <a:noFill/>
            <a:ln w="9525" cmpd="sng">
              <a:solidFill>
                <a:srgbClr val="8EB4E3"/>
              </a:solidFill>
              <a:miter lim="800000"/>
              <a:headEnd/>
              <a:tailEnd/>
            </a:ln>
            <a:effectLst/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0943" y="137526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059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9;p6"/>
          <p:cNvSpPr/>
          <p:nvPr/>
        </p:nvSpPr>
        <p:spPr>
          <a:xfrm>
            <a:off x="0" y="1133851"/>
            <a:ext cx="9180512" cy="572414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712788" lvl="0" indent="-285750" algn="just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Réduction des recettes liées aux taxes de pacage au niveau de la commune de </a:t>
            </a:r>
            <a:r>
              <a:rPr lang="fr-FR" sz="2800" b="1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Matéri</a:t>
            </a:r>
            <a:endParaRPr lang="fr-FR" sz="2800" b="1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2788" lvl="0" algn="just">
              <a:buClr>
                <a:schemeClr val="dk1"/>
              </a:buClr>
              <a:buSzPct val="100000"/>
            </a:pPr>
            <a:endParaRPr lang="fr-FR" sz="2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2788" lvl="0" algn="just">
              <a:buClr>
                <a:schemeClr val="dk1"/>
              </a:buClr>
              <a:buSzPct val="100000"/>
            </a:pPr>
            <a:endParaRPr lang="fr-FR" sz="2800" dirty="0" smtClean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2788" lvl="0" algn="just">
              <a:buClr>
                <a:schemeClr val="dk1"/>
              </a:buClr>
              <a:buSzPct val="100000"/>
            </a:pPr>
            <a:endParaRPr lang="fr-FR" sz="2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2788" lvl="0" algn="just">
              <a:buClr>
                <a:schemeClr val="dk1"/>
              </a:buClr>
              <a:buSzPct val="100000"/>
            </a:pPr>
            <a:endParaRPr lang="fr-FR" sz="2800" dirty="0" smtClean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2788" lvl="0" algn="just">
              <a:buClr>
                <a:schemeClr val="dk1"/>
              </a:buClr>
              <a:buSzPct val="100000"/>
            </a:pPr>
            <a:endParaRPr lang="fr-FR" sz="2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2788" lvl="0" algn="just">
              <a:buClr>
                <a:schemeClr val="dk1"/>
              </a:buClr>
              <a:buSzPct val="100000"/>
            </a:pPr>
            <a:endParaRPr lang="fr-FR" sz="2800" dirty="0" smtClean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2788" lvl="0" algn="just">
              <a:buClr>
                <a:schemeClr val="dk1"/>
              </a:buClr>
              <a:buSzPct val="100000"/>
            </a:pPr>
            <a:endParaRPr lang="fr-FR" sz="2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2788" lvl="0" algn="just">
              <a:buClr>
                <a:schemeClr val="dk1"/>
              </a:buClr>
              <a:buSzPct val="100000"/>
            </a:pPr>
            <a:endParaRPr lang="fr-FR"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2788" lvl="0" algn="just">
              <a:buClr>
                <a:schemeClr val="dk1"/>
              </a:buClr>
              <a:buSzPct val="100000"/>
            </a:pPr>
            <a:endParaRPr lang="fr-FR" sz="2800" dirty="0" smtClean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8452473"/>
              </p:ext>
            </p:extLst>
          </p:nvPr>
        </p:nvGraphicFramePr>
        <p:xfrm>
          <a:off x="1744718" y="2669627"/>
          <a:ext cx="6221287" cy="3909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e 9"/>
          <p:cNvGrpSpPr/>
          <p:nvPr/>
        </p:nvGrpSpPr>
        <p:grpSpPr>
          <a:xfrm>
            <a:off x="371994" y="290145"/>
            <a:ext cx="8514607" cy="859306"/>
            <a:chOff x="200943" y="137526"/>
            <a:chExt cx="8514607" cy="859306"/>
          </a:xfrm>
        </p:grpSpPr>
        <p:pic>
          <p:nvPicPr>
            <p:cNvPr id="11" name="Image 10" descr="logo_communaute_communes_pendjari_validé-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59" y="146683"/>
              <a:ext cx="870291" cy="85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1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9476" y="193980"/>
              <a:ext cx="899410" cy="755556"/>
            </a:xfrm>
            <a:prstGeom prst="rect">
              <a:avLst/>
            </a:prstGeom>
            <a:noFill/>
            <a:ln w="9525" cmpd="sng">
              <a:solidFill>
                <a:srgbClr val="8EB4E3"/>
              </a:solidFill>
              <a:miter lim="800000"/>
              <a:headEnd/>
              <a:tailEnd/>
            </a:ln>
            <a:effectLst/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943" y="137526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80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57400"/>
            <a:ext cx="9180512" cy="5400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1466508"/>
            <a:ext cx="8964488" cy="53914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120000"/>
              </a:lnSpc>
            </a:pPr>
            <a:r>
              <a:rPr lang="fr-FR" sz="9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Recommandations et perspectives </a:t>
            </a:r>
          </a:p>
          <a:p>
            <a:pPr lvl="0" algn="just">
              <a:lnSpc>
                <a:spcPct val="120000"/>
              </a:lnSpc>
            </a:pPr>
            <a:endParaRPr lang="fr-FR" sz="9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2788" lvl="0" indent="-712788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fr-FR" sz="7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Poursuivre l’organisation </a:t>
            </a:r>
            <a:r>
              <a:rPr lang="fr-FR" sz="7400" b="1" dirty="0">
                <a:latin typeface="Calibri" panose="020F0502020204030204" pitchFamily="34" charset="0"/>
                <a:cs typeface="Calibri" panose="020F0502020204030204" pitchFamily="34" charset="0"/>
              </a:rPr>
              <a:t>de la campagne de vaccination contre la Pasteurellose bovine  des </a:t>
            </a:r>
            <a:r>
              <a:rPr lang="fr-FR" sz="7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troupeaux </a:t>
            </a:r>
            <a:r>
              <a:rPr lang="fr-FR" sz="7400" b="1" dirty="0">
                <a:latin typeface="Calibri" panose="020F0502020204030204" pitchFamily="34" charset="0"/>
                <a:cs typeface="Calibri" panose="020F0502020204030204" pitchFamily="34" charset="0"/>
              </a:rPr>
              <a:t>installés autour de la périphérie du Parc </a:t>
            </a:r>
            <a:r>
              <a:rPr lang="fr-FR" sz="7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Pendjari</a:t>
            </a:r>
            <a:r>
              <a:rPr lang="fr-FR" sz="7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7400" b="1" dirty="0">
                <a:latin typeface="Calibri" panose="020F0502020204030204" pitchFamily="34" charset="0"/>
                <a:cs typeface="Calibri" panose="020F0502020204030204" pitchFamily="34" charset="0"/>
              </a:rPr>
              <a:t>(Matéri et </a:t>
            </a:r>
            <a:r>
              <a:rPr lang="fr-FR" sz="7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Tanguiéta</a:t>
            </a:r>
            <a:r>
              <a:rPr lang="fr-FR" sz="7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0" algn="just">
              <a:lnSpc>
                <a:spcPct val="120000"/>
              </a:lnSpc>
            </a:pPr>
            <a:endParaRPr lang="fr-FR" sz="7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0" indent="-6858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fr-FR" sz="7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Organiser des sensibilisations à l’endroit des agriculteurs pour une meilleure valorisation des résidus de récolte dans l’alimentation du bétail en limitant la destruction par brûlure</a:t>
            </a:r>
          </a:p>
          <a:p>
            <a:pPr lvl="0" algn="just">
              <a:lnSpc>
                <a:spcPct val="120000"/>
              </a:lnSpc>
            </a:pPr>
            <a:endParaRPr lang="fr-FR" sz="7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0" indent="-6858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fr-FR" sz="7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Organiser un atelier bilan avec les comités de suivi de pistes à bétail du territoire de l’EPCI pour apprécier la fonctionnalité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71994" y="290145"/>
            <a:ext cx="8514607" cy="859306"/>
            <a:chOff x="200943" y="137526"/>
            <a:chExt cx="8514607" cy="859306"/>
          </a:xfrm>
        </p:grpSpPr>
        <p:pic>
          <p:nvPicPr>
            <p:cNvPr id="12" name="Image 11" descr="logo_communaute_communes_pendjari_validé-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59" y="146683"/>
              <a:ext cx="870291" cy="85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age 14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9476" y="193980"/>
              <a:ext cx="899410" cy="755556"/>
            </a:xfrm>
            <a:prstGeom prst="rect">
              <a:avLst/>
            </a:prstGeom>
            <a:noFill/>
            <a:ln w="9525" cmpd="sng">
              <a:solidFill>
                <a:srgbClr val="8EB4E3"/>
              </a:solidFill>
              <a:miter lim="800000"/>
              <a:headEnd/>
              <a:tailEnd/>
            </a:ln>
            <a:effectLst/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943" y="137526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649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33475"/>
            <a:ext cx="9144000" cy="57245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1190625"/>
            <a:ext cx="9144000" cy="5589588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 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GEVAPAF</a:t>
            </a: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: </a:t>
            </a: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G</a:t>
            </a: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estion de l’</a:t>
            </a: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E</a:t>
            </a: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nvironnement et </a:t>
            </a: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Va</a:t>
            </a: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lorisation des </a:t>
            </a: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P</a:t>
            </a: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roduits </a:t>
            </a: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A</a:t>
            </a: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gropastoraux et </a:t>
            </a: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F</a:t>
            </a: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orestiers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Calibri" pitchFamily="34" charset="0"/>
              </a:rPr>
              <a:t>GEVAPAF : </a:t>
            </a:r>
            <a:r>
              <a:rPr kumimoji="0" lang="fr-FR" alt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Calibri" pitchFamily="34" charset="0"/>
              </a:rPr>
              <a:t>Création en juillet 2012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Siège social</a:t>
            </a:r>
            <a:r>
              <a:rPr kumimoji="0" lang="fr-FR" alt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: Mandouri et un bureau  à Dapaong.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Zone d’intervention</a:t>
            </a:r>
            <a:r>
              <a:rPr kumimoji="0" lang="fr-FR" alt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: Régions Savanes et Kara au nord Togo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Domaine d’intervention: </a:t>
            </a:r>
            <a:r>
              <a:rPr kumimoji="0" lang="fr-FR" alt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agropastoralisme, formation professionnelle des jeunes et protection de l’environnement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9" name="Parallélogramme 8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3080" name="Image 3" descr="logo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932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96975"/>
            <a:ext cx="9180513" cy="56880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2492375"/>
            <a:ext cx="9144000" cy="4249738"/>
          </a:xfrm>
          <a:prstGeom prst="rect">
            <a:avLst/>
          </a:prstGeom>
          <a:noFill/>
        </p:spPr>
        <p:txBody>
          <a:bodyPr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C.I.De.L.S:</a:t>
            </a:r>
            <a:r>
              <a:rPr kumimoji="0" lang="fr-FR" altLang="fr-FR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 </a:t>
            </a:r>
            <a:r>
              <a:rPr kumimoji="0" lang="fr-FR" altLang="fr-FR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C</a:t>
            </a:r>
            <a:r>
              <a:rPr kumimoji="0" lang="fr-FR" altLang="fr-FR" sz="1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onvention </a:t>
            </a:r>
            <a:r>
              <a:rPr kumimoji="0" lang="fr-FR" altLang="fr-FR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I</a:t>
            </a:r>
            <a:r>
              <a:rPr kumimoji="0" lang="fr-FR" altLang="fr-FR" sz="1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ntercommunale pour le </a:t>
            </a:r>
            <a:r>
              <a:rPr kumimoji="0" lang="fr-FR" altLang="fr-FR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Dé</a:t>
            </a:r>
            <a:r>
              <a:rPr kumimoji="0" lang="fr-FR" altLang="fr-FR" sz="1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veloppement </a:t>
            </a:r>
            <a:r>
              <a:rPr kumimoji="0" lang="fr-FR" altLang="fr-FR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L</a:t>
            </a:r>
            <a:r>
              <a:rPr kumimoji="0" lang="fr-FR" altLang="fr-FR" sz="1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ocal  des </a:t>
            </a:r>
            <a:r>
              <a:rPr kumimoji="0" lang="fr-FR" altLang="fr-FR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S</a:t>
            </a:r>
            <a:r>
              <a:rPr kumimoji="0" lang="fr-FR" altLang="fr-FR" sz="1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avanes</a:t>
            </a: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Forme juridique: </a:t>
            </a:r>
            <a:r>
              <a:rPr kumimoji="0" lang="fr-FR" altLang="fr-FR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Convention entre communes</a:t>
            </a: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Date de création</a:t>
            </a:r>
            <a:r>
              <a:rPr kumimoji="0" lang="fr-FR" altLang="fr-FR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:  </a:t>
            </a:r>
            <a:r>
              <a:rPr kumimoji="0" lang="fr-FR" altLang="fr-FR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Mai 2017 </a:t>
            </a: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Membres : </a:t>
            </a:r>
            <a:r>
              <a:rPr kumimoji="0" lang="fr-FR" altLang="fr-FR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Les 16 communes de la région Savanes </a:t>
            </a: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Population:  </a:t>
            </a:r>
            <a:r>
              <a:rPr kumimoji="0" lang="fr-FR" altLang="fr-FR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1 020 858 habitants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Superficie:</a:t>
            </a:r>
            <a:r>
              <a:rPr kumimoji="0" lang="fr-FR" altLang="fr-FR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    8 474 km2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L’espace CIDeLS concentre 49% du cheptel </a:t>
            </a:r>
            <a:r>
              <a:rPr kumimoji="0" lang="fr-FR" altLang="fr-FR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(208 079 têtes</a:t>
            </a:r>
            <a:r>
              <a:rPr kumimoji="0" lang="fr-FR" altLang="fr-FR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) bovin du pays. </a:t>
            </a:r>
            <a:endParaRPr kumimoji="0" lang="fr-FR" altLang="fr-FR" sz="8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Objectif </a:t>
            </a:r>
            <a:r>
              <a:rPr kumimoji="0" lang="fr-FR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: </a:t>
            </a:r>
            <a:r>
              <a:rPr kumimoji="0" lang="fr-FR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mutualiser les ressources pour une mobilité pastorale nationale et transfrontalière apaisée et rentable au nord Togo. </a:t>
            </a: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11" name="Parallélogramme 10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12" name="Image 3" descr="logo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877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96975"/>
            <a:ext cx="9180513" cy="56880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5875" y="1125538"/>
            <a:ext cx="9128125" cy="6048375"/>
          </a:xfrm>
          <a:prstGeom prst="rect">
            <a:avLst/>
          </a:prstGeom>
          <a:solidFill>
            <a:schemeClr val="bg2"/>
          </a:solidFill>
        </p:spPr>
        <p:txBody>
          <a:bodyPr spcCol="36000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Balisage  de 57 km de pistes/couloirs dont 16 km 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autour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des marchés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à bétail de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Cinkassé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et d’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Agbassa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et 41 km de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couloir de transhumance de Sola (frontière Bénin) dans la Commune de Binah 1 à la commune de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Doufelgou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Réalisation d’un quai d’embarquement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bétail à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Koka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dans la commune de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Doufelgou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1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Réalisation d’un forage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avec pompe solaire au marché à bétail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d’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Agbassa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Aménagement d’une aire de pâture et d’une marre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dans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la commune de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Kéran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1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Keran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Une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aire de repos à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Koundjoaré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dans 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la commune de Kpendjal1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7950" y="1052513"/>
            <a:ext cx="9036050" cy="5857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ACTIVITES REALISEES DANS LE CADRE DU PAMOBARMA EN 2020-2021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fr-F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12" name="Parallélogramme 11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13" name="Image 3" descr="logo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709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96975"/>
            <a:ext cx="9180513" cy="56880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5875" y="1125538"/>
            <a:ext cx="9128125" cy="6048375"/>
          </a:xfrm>
          <a:prstGeom prst="rect">
            <a:avLst/>
          </a:prstGeom>
          <a:solidFill>
            <a:schemeClr val="bg2"/>
          </a:solidFill>
        </p:spPr>
        <p:txBody>
          <a:bodyPr spcCol="36000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01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atelier de débats informés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sur 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« la mobilité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du bétail en Afrique de 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l’Ouest »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dans 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la commune de l’Oti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sud 2 et suivi 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l’impact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auprès de 10 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participants,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03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sessions de présentation technique et comptable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 la filière agropastorale dans l’espace </a:t>
            </a:r>
            <a:r>
              <a:rPr kumimoji="0" lang="fr-F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CIDeLS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01 session de formation de 13 techniciens togolais 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sur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le 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SIG,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16 membres de COGES d’infrastructures formés,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Diffusion de communiqués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magazines et spots sur 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la mobilité pastorale dans l’espace </a:t>
            </a:r>
            <a:r>
              <a:rPr kumimoji="0" lang="fr-F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CIDeLS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en français et langues locales sur les médias. 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11" name="Parallélogramme 10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12" name="Image 3" descr="logo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951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96975"/>
            <a:ext cx="9180513" cy="56880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67" name="Titre 1"/>
          <p:cNvSpPr txBox="1">
            <a:spLocks/>
          </p:cNvSpPr>
          <p:nvPr/>
        </p:nvSpPr>
        <p:spPr bwMode="auto">
          <a:xfrm>
            <a:off x="0" y="1196975"/>
            <a:ext cx="91440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7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5" y="1196975"/>
            <a:ext cx="882015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11" name="Parallélogramme 10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12" name="Image 3" descr="logo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268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288" y="981075"/>
            <a:ext cx="8229600" cy="8636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fr-FR" sz="1800" b="1" dirty="0" smtClean="0"/>
              <a:t/>
            </a:r>
            <a:br>
              <a:rPr lang="fr-FR" sz="1800" b="1" dirty="0" smtClean="0"/>
            </a:br>
            <a:r>
              <a:rPr lang="fr-FR" sz="1800" b="1" dirty="0"/>
              <a:t/>
            </a:r>
            <a:br>
              <a:rPr lang="fr-FR" sz="1800" b="1" dirty="0"/>
            </a:br>
            <a:r>
              <a:rPr lang="fr-FR" sz="1800" b="1" dirty="0" smtClean="0"/>
              <a:t/>
            </a:r>
            <a:br>
              <a:rPr lang="fr-FR" sz="1800" b="1" dirty="0" smtClean="0"/>
            </a:br>
            <a:r>
              <a:rPr lang="fr-FR" sz="2400" b="1" dirty="0" smtClean="0"/>
              <a:t>ACTIVITES </a:t>
            </a:r>
            <a:r>
              <a:rPr lang="fr-FR" sz="2400" b="1" dirty="0"/>
              <a:t>REALISEES DANS LE CADRE DU PAMOBARMA </a:t>
            </a:r>
            <a:r>
              <a:rPr lang="fr-FR" sz="2400" b="1" dirty="0" smtClean="0"/>
              <a:t>PAR </a:t>
            </a:r>
            <a:r>
              <a:rPr lang="fr-FR" sz="3200" b="1" dirty="0" smtClean="0"/>
              <a:t>CIDeLS</a:t>
            </a:r>
            <a:r>
              <a:rPr lang="fr-FR" dirty="0"/>
              <a:t/>
            </a:r>
            <a:br>
              <a:rPr lang="fr-FR" dirty="0"/>
            </a:b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916113"/>
            <a:ext cx="9144000" cy="4941887"/>
          </a:xfrm>
          <a:solidFill>
            <a:schemeClr val="bg2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fr-FR" sz="2800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01 atelier de ren</a:t>
            </a:r>
            <a:r>
              <a:rPr lang="fr-FR" sz="2400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forcement </a:t>
            </a:r>
            <a:r>
              <a:rPr lang="fr-FR" sz="2400" dirty="0">
                <a:ea typeface="Calibri" panose="020F0502020204030204" pitchFamily="34" charset="0"/>
                <a:cs typeface="Times New Roman" panose="02020603050405020304" pitchFamily="18" charset="0"/>
              </a:rPr>
              <a:t>des capacités des </a:t>
            </a:r>
            <a:r>
              <a:rPr lang="fr-F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membres de la </a:t>
            </a:r>
            <a:r>
              <a:rPr lang="fr-FR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CIDeLS</a:t>
            </a:r>
            <a:r>
              <a:rPr lang="fr-F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ea typeface="Calibri" panose="020F0502020204030204" pitchFamily="34" charset="0"/>
                <a:cs typeface="Times New Roman" panose="02020603050405020304" pitchFamily="18" charset="0"/>
              </a:rPr>
              <a:t>sur la gouvernance locale et les principes de </a:t>
            </a:r>
            <a:r>
              <a:rPr lang="fr-F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l’intercommunalité</a:t>
            </a:r>
          </a:p>
          <a:p>
            <a:pPr algn="just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fr-FR" sz="2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Actualisation des textes de CIDeLS </a:t>
            </a:r>
            <a:r>
              <a:rPr lang="fr-FR" sz="2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conformément  à </a:t>
            </a:r>
            <a:r>
              <a:rPr lang="fr-FR" sz="24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 </a:t>
            </a:r>
            <a:r>
              <a:rPr lang="fr-FR" sz="2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nouvelle </a:t>
            </a:r>
            <a:r>
              <a:rPr lang="fr-FR" sz="24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configuration </a:t>
            </a:r>
            <a:endParaRPr lang="fr-FR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fr-FR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Définition d’une feuille de route </a:t>
            </a:r>
            <a:r>
              <a:rPr lang="fr-FR" sz="2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pour </a:t>
            </a:r>
            <a:r>
              <a:rPr lang="fr-FR" sz="24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l’enregistrement officiel de la </a:t>
            </a:r>
            <a:r>
              <a:rPr lang="fr-FR" sz="2400" dirty="0" err="1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CIDeLS</a:t>
            </a:r>
            <a:endParaRPr lang="fr-FR" sz="2400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fr-FR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Diffusion </a:t>
            </a:r>
            <a:r>
              <a:rPr lang="fr-F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spots et communiqués radios</a:t>
            </a:r>
            <a:r>
              <a:rPr lang="fr-FR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pour accompagner les </a:t>
            </a:r>
            <a:r>
              <a:rPr lang="fr-FR" sz="2400" dirty="0">
                <a:ea typeface="Calibri" panose="020F0502020204030204" pitchFamily="34" charset="0"/>
                <a:cs typeface="Times New Roman" panose="02020603050405020304" pitchFamily="18" charset="0"/>
              </a:rPr>
              <a:t>activités agropastorales dans l’espace </a:t>
            </a:r>
            <a:r>
              <a:rPr lang="fr-FR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CIDeLS</a:t>
            </a:r>
            <a:endParaRPr lang="fr-FR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fr-FR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Préparation d’un projet de contrat de prestation </a:t>
            </a:r>
            <a:r>
              <a:rPr lang="fr-FR" sz="24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pour </a:t>
            </a:r>
            <a:r>
              <a:rPr lang="fr-FR" sz="2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 suivi/supervision des aménagements et Infrastructures marchandes de l’espace </a:t>
            </a:r>
            <a:r>
              <a:rPr lang="fr-FR" sz="2400" dirty="0" err="1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CIDeLS</a:t>
            </a:r>
            <a:r>
              <a:rPr lang="fr-FR" sz="24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10" name="Parallélogramme 9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11" name="Image 3" descr="logo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906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0" y="1457400"/>
            <a:ext cx="9180512" cy="540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25400" lvl="0">
              <a:buClr>
                <a:schemeClr val="dk1"/>
              </a:buClr>
              <a:buSzPts val="2000"/>
            </a:pPr>
            <a:endParaRPr lang="fr-FR"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0" y="1539869"/>
            <a:ext cx="9144000" cy="527418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lvl="0" algn="just">
              <a:buClr>
                <a:schemeClr val="dk1"/>
              </a:buClr>
              <a:buSzPts val="2400"/>
            </a:pPr>
            <a:endParaRPr lang="fr-FR" sz="3400" b="1" dirty="0">
              <a:solidFill>
                <a:srgbClr val="66FF66"/>
              </a:solidFill>
            </a:endParaRPr>
          </a:p>
          <a:p>
            <a:pPr lvl="0" algn="just">
              <a:buClr>
                <a:schemeClr val="dk1"/>
              </a:buClr>
              <a:buSzPts val="2400"/>
            </a:pPr>
            <a:endParaRPr lang="fr-FR" sz="3400" b="1" dirty="0">
              <a:solidFill>
                <a:srgbClr val="66FF66"/>
              </a:solidFill>
            </a:endParaRPr>
          </a:p>
          <a:p>
            <a:pPr lvl="0" algn="just">
              <a:buClr>
                <a:schemeClr val="dk1"/>
              </a:buClr>
              <a:buSzPts val="2400"/>
            </a:pPr>
            <a:r>
              <a:rPr lang="fr-FR" sz="3400" b="1" dirty="0">
                <a:solidFill>
                  <a:schemeClr val="tx1"/>
                </a:solidFill>
              </a:rPr>
              <a:t>Le </a:t>
            </a:r>
            <a:r>
              <a:rPr lang="fr-FR" sz="3400" b="1" dirty="0">
                <a:solidFill>
                  <a:srgbClr val="FF0000"/>
                </a:solidFill>
              </a:rPr>
              <a:t>Ré</a:t>
            </a:r>
            <a:r>
              <a:rPr lang="fr-FR" sz="3500" dirty="0"/>
              <a:t>seau</a:t>
            </a:r>
            <a:r>
              <a:rPr lang="fr-FR" sz="4200" dirty="0"/>
              <a:t> de </a:t>
            </a:r>
            <a:r>
              <a:rPr lang="fr-FR" sz="3400" b="1" dirty="0">
                <a:solidFill>
                  <a:srgbClr val="FF0000"/>
                </a:solidFill>
              </a:rPr>
              <a:t>Co</a:t>
            </a:r>
            <a:r>
              <a:rPr lang="fr-FR" sz="3500" dirty="0"/>
              <a:t>mmunication</a:t>
            </a:r>
            <a:r>
              <a:rPr lang="fr-FR" sz="4200" dirty="0"/>
              <a:t> sur le </a:t>
            </a:r>
            <a:r>
              <a:rPr lang="fr-FR" sz="3400" b="1" dirty="0">
                <a:solidFill>
                  <a:srgbClr val="FF0000"/>
                </a:solidFill>
              </a:rPr>
              <a:t>Pa</a:t>
            </a:r>
            <a:r>
              <a:rPr lang="fr-FR" sz="3500" dirty="0"/>
              <a:t>storalisme (RECOPA) est une association pastorale de droit Burkinabè crée en 1998 et officiellement reconnue en 2002.</a:t>
            </a:r>
          </a:p>
          <a:p>
            <a:pPr lvl="0" algn="just">
              <a:buClr>
                <a:schemeClr val="dk1"/>
              </a:buClr>
              <a:buSzPts val="2400"/>
            </a:pPr>
            <a:endParaRPr lang="fr-FR" sz="3500" dirty="0"/>
          </a:p>
          <a:p>
            <a:pPr lvl="0" algn="just">
              <a:buClr>
                <a:schemeClr val="dk1"/>
              </a:buClr>
              <a:buSzPts val="2400"/>
            </a:pPr>
            <a:r>
              <a:rPr lang="fr-FR" sz="3500" dirty="0"/>
              <a:t>Présente dans 08/13 régions du Burkina Faso avec 05 antennes régionales opérationnelles (Est, Nord, Sahel, Ouest et Centre Est). œuvrant dans le développement du pastoralisme/agropastoralisme </a:t>
            </a:r>
            <a:r>
              <a:rPr lang="en-US" sz="3500" i="1" dirty="0"/>
              <a:t> </a:t>
            </a:r>
            <a:r>
              <a:rPr lang="fr-FR" sz="52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r-FR" sz="6400" b="1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chemeClr val="dk1"/>
              </a:buClr>
              <a:buSzPts val="2400"/>
            </a:pPr>
            <a:r>
              <a:rPr lang="fr-FR" sz="4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D2D6BB9-0379-495F-B7C4-7D52A0D250AD}"/>
              </a:ext>
            </a:extLst>
          </p:cNvPr>
          <p:cNvSpPr txBox="1"/>
          <p:nvPr/>
        </p:nvSpPr>
        <p:spPr>
          <a:xfrm>
            <a:off x="-28054" y="1451975"/>
            <a:ext cx="9172054" cy="461665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i="1" dirty="0">
                <a:solidFill>
                  <a:schemeClr val="dk1"/>
                </a:solidFill>
                <a:ea typeface="Arial"/>
                <a:cs typeface="Arial"/>
              </a:rPr>
              <a:t>PRESENTATION DU </a:t>
            </a:r>
            <a:r>
              <a:rPr lang="fr-FR" sz="2400" b="1" i="1" dirty="0" smtClean="0">
                <a:solidFill>
                  <a:schemeClr val="dk1"/>
                </a:solidFill>
                <a:ea typeface="Arial"/>
                <a:cs typeface="Arial"/>
              </a:rPr>
              <a:t>RECOPA</a:t>
            </a:r>
            <a:endParaRPr lang="fr-FR" sz="2400" b="1" dirty="0"/>
          </a:p>
        </p:txBody>
      </p:sp>
      <p:grpSp>
        <p:nvGrpSpPr>
          <p:cNvPr id="14" name="Groupe 13"/>
          <p:cNvGrpSpPr/>
          <p:nvPr/>
        </p:nvGrpSpPr>
        <p:grpSpPr>
          <a:xfrm>
            <a:off x="82764" y="164228"/>
            <a:ext cx="8990219" cy="1071664"/>
            <a:chOff x="82764" y="164228"/>
            <a:chExt cx="8990219" cy="107166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5A2DFA4-03D5-442E-9898-BF16C4C7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3046" y="230390"/>
              <a:ext cx="1609937" cy="806829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64" y="164228"/>
              <a:ext cx="6212313" cy="92300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DBCDD89-F1E0-4542-A98F-FF40F242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8971" y="193967"/>
              <a:ext cx="1180182" cy="10419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96975"/>
            <a:ext cx="9180513" cy="56880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3" name="Titre 1"/>
          <p:cNvSpPr txBox="1">
            <a:spLocks/>
          </p:cNvSpPr>
          <p:nvPr/>
        </p:nvSpPr>
        <p:spPr bwMode="auto">
          <a:xfrm>
            <a:off x="0" y="1196975"/>
            <a:ext cx="91440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369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11" name="Parallélogramme 10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12" name="Image 3" descr="logo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986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30275"/>
            <a:ext cx="9180513" cy="58832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915" name="Titre 1"/>
          <p:cNvSpPr txBox="1">
            <a:spLocks/>
          </p:cNvSpPr>
          <p:nvPr/>
        </p:nvSpPr>
        <p:spPr bwMode="auto">
          <a:xfrm>
            <a:off x="250825" y="1256601"/>
            <a:ext cx="8713788" cy="534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Evénements survenus au cours de l’année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lambée des contaminations à la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19 a conduit au bouclage de la région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des Savanes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de janvier à fin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février 2021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avec non seulement restriction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des mouvements des personnes et des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biens mais aussi la suspension de la campagne de transhumance par les autorités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Mise en place d’un important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dispositif sécuritaire baptisé ‘‘Opération 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Koundjoaré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’’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dans l’espace frontalier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Togo-Burkina Faso-Benin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et 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Ghana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avec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le déploiement de centaines d’éléments  des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FDS.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C</a:t>
            </a:r>
            <a:r>
              <a:rPr kumimoji="0" lang="fr-F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réation d’un marché à bétail jumeau sur le territoire du Burkina à </a:t>
            </a:r>
            <a:r>
              <a:rPr kumimoji="0" lang="fr-F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1 km </a:t>
            </a:r>
            <a:r>
              <a:rPr kumimoji="0" lang="fr-F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de celui de </a:t>
            </a:r>
            <a:r>
              <a:rPr kumimoji="0" lang="fr-FR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Cinkassé</a:t>
            </a:r>
            <a:r>
              <a:rPr kumimoji="0" lang="fr-F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, ce qui a porté un coup à son dynamisme.</a:t>
            </a: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11" name="Parallélogramme 10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12" name="Image 3" descr="logo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34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050" y="1457325"/>
            <a:ext cx="9180513" cy="54006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87" name="Titre 1"/>
          <p:cNvSpPr txBox="1">
            <a:spLocks/>
          </p:cNvSpPr>
          <p:nvPr/>
        </p:nvSpPr>
        <p:spPr bwMode="auto">
          <a:xfrm>
            <a:off x="249238" y="1557338"/>
            <a:ext cx="8816975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Blocage et refoulement des </a:t>
            </a: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animaux dans l’espace frontalier entre le </a:t>
            </a:r>
            <a:r>
              <a:rPr kumimoji="0" lang="fr-F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Togo-Burkina-Faso suite à la brutale suspension de la campagne de transhumance 2020-2021 . Mais </a:t>
            </a: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malgré les refoulements </a:t>
            </a:r>
            <a:r>
              <a:rPr kumimoji="0" lang="fr-F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de plusieurs troupeaux </a:t>
            </a: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ont réussi à pénétrer sur le </a:t>
            </a:r>
            <a:r>
              <a:rPr kumimoji="0" lang="fr-F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territoire togolais</a:t>
            </a:r>
          </a:p>
          <a:p>
            <a:pPr marL="228600" marR="0" lvl="0" indent="-228600" algn="just" defTabSz="914400" rtl="0" eaLnBrk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Certains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marchés à bétail 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de l’espace frontalier ont connu une affluence significative d’animaux  à la suite des problèmes sécuritaires enregistrés au marché à bétail de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Kompienga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(Burkina-Faso)</a:t>
            </a:r>
          </a:p>
          <a:p>
            <a:pPr marL="228600" marR="0" lvl="0" indent="-228600" algn="just" defTabSz="914400" rtl="0" eaLnBrk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Arrivée en masse des animaux </a:t>
            </a:r>
            <a:r>
              <a:rPr kumimoji="0" lang="fr-F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(taurillons) </a:t>
            </a: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en provenance du Ghana (</a:t>
            </a:r>
            <a:r>
              <a:rPr kumimoji="0" lang="fr-F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Bawko</a:t>
            </a: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Wérignanga</a:t>
            </a: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…) en 2020 sur le marché à bétail de </a:t>
            </a:r>
            <a:r>
              <a:rPr kumimoji="0" lang="fr-FR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Koundjoaré</a:t>
            </a: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marR="0" lvl="0" indent="-228600" algn="just" defTabSz="914400" rtl="0" eaLnBrk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La fermeture de la frontière du Bénin a entrainé la baisse</a:t>
            </a:r>
            <a:r>
              <a:rPr kumimoji="0" lang="fr-FR" alt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 du </a:t>
            </a:r>
            <a:r>
              <a:rPr kumimoji="0" lang="fr-F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flux </a:t>
            </a: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des animaux sur l’axe </a:t>
            </a:r>
            <a:r>
              <a:rPr kumimoji="0" lang="fr-F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Bénin-</a:t>
            </a:r>
            <a:r>
              <a:rPr kumimoji="0" lang="fr-FR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Koundjoaré</a:t>
            </a:r>
            <a:endParaRPr kumimoji="0" lang="fr-F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11" name="Parallélogramme 10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12" name="Image 3" descr="logo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657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09;p3"/>
          <p:cNvSpPr>
            <a:spLocks noChangeArrowheads="1"/>
          </p:cNvSpPr>
          <p:nvPr/>
        </p:nvSpPr>
        <p:spPr bwMode="auto">
          <a:xfrm>
            <a:off x="115888" y="1479550"/>
            <a:ext cx="8816975" cy="4413250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27" tIns="25706" rIns="51427" bIns="2570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9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115888" y="1560513"/>
          <a:ext cx="8705850" cy="43322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0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32287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fr-FR" sz="3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fr-FR" sz="3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fr-FR" sz="3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Exemples suivi / Analyse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FR" sz="18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FR" sz="18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FR" sz="21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51436" marR="51436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" name="Groupe 3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5" name="Parallélogramme 4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6" name="Image 3" descr="logo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263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49225" y="1447800"/>
            <a:ext cx="9293225" cy="54006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00344"/>
              </p:ext>
            </p:extLst>
          </p:nvPr>
        </p:nvGraphicFramePr>
        <p:xfrm>
          <a:off x="0" y="2062163"/>
          <a:ext cx="8963025" cy="4464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2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2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2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2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8069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/>
                        <a:t>Désignation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/>
                        <a:t>Unité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/>
                        <a:t>Quantité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/>
                        <a:t> Cout</a:t>
                      </a:r>
                      <a:r>
                        <a:rPr lang="fr-FR" sz="2000" baseline="0" dirty="0" smtClean="0"/>
                        <a:t> unitaire </a:t>
                      </a:r>
                    </a:p>
                    <a:p>
                      <a:pPr algn="ctr"/>
                      <a:r>
                        <a:rPr lang="fr-FR" sz="2000" baseline="0" dirty="0" smtClean="0"/>
                        <a:t> F  </a:t>
                      </a:r>
                      <a:r>
                        <a:rPr lang="fr-FR" sz="2000" baseline="0" dirty="0" err="1" smtClean="0"/>
                        <a:t>cfa</a:t>
                      </a:r>
                      <a:r>
                        <a:rPr lang="fr-FR" sz="2000" baseline="0" dirty="0" smtClean="0"/>
                        <a:t> 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/>
                        <a:t>Montant F </a:t>
                      </a:r>
                      <a:r>
                        <a:rPr lang="fr-FR" sz="2000" dirty="0" err="1" smtClean="0"/>
                        <a:t>cfa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248"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Suivi des pistes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 smtClean="0"/>
                    </a:p>
                    <a:p>
                      <a:r>
                        <a:rPr lang="fr-FR" sz="2000" dirty="0" smtClean="0"/>
                        <a:t>Km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 smtClean="0"/>
                    </a:p>
                    <a:p>
                      <a:r>
                        <a:rPr lang="fr-FR" sz="2000" dirty="0" smtClean="0"/>
                        <a:t>135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 smtClean="0"/>
                    </a:p>
                    <a:p>
                      <a:r>
                        <a:rPr lang="fr-FR" sz="2000" dirty="0" smtClean="0"/>
                        <a:t>11 250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1 518 750</a:t>
                      </a:r>
                    </a:p>
                    <a:p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077"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Supervision des comités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 smtClean="0"/>
                    </a:p>
                    <a:p>
                      <a:r>
                        <a:rPr lang="fr-FR" sz="2000" dirty="0" smtClean="0"/>
                        <a:t>Km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135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 smtClean="0"/>
                    </a:p>
                    <a:p>
                      <a:r>
                        <a:rPr lang="fr-FR" sz="2000" dirty="0" smtClean="0"/>
                        <a:t>12 261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1 655 235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8289"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Supervision des marchés et quais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 smtClean="0"/>
                    </a:p>
                    <a:p>
                      <a:r>
                        <a:rPr lang="fr-FR" sz="2000" dirty="0" smtClean="0"/>
                        <a:t>Marchés et Quais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03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 smtClean="0"/>
                    </a:p>
                    <a:p>
                      <a:r>
                        <a:rPr lang="fr-FR" sz="2000" dirty="0" smtClean="0"/>
                        <a:t>100 512</a:t>
                      </a:r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2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301 356</a:t>
                      </a:r>
                      <a:endParaRPr kumimoji="0" lang="fr-F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2079"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TOTAL Suivi + supervision</a:t>
                      </a:r>
                      <a:endParaRPr lang="fr-FR" sz="2000" b="1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fr-FR" sz="2000" dirty="0"/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3 475 341 </a:t>
                      </a:r>
                      <a:endParaRPr kumimoji="0" lang="fr-FR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1442" marR="91442" marT="45713" marB="4571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597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kumimoji="0" lang="fr-FR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80975" y="1484313"/>
            <a:ext cx="9144000" cy="50482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itchFamily="18" charset="0"/>
                <a:cs typeface="Arial" pitchFamily="34" charset="0"/>
              </a:rPr>
              <a:t>Coût du dispositif de suivi - supervision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14" name="Parallélogramme 13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15" name="Image 3" descr="logo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295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96975"/>
            <a:ext cx="9180513" cy="56880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1" name="Titre 1"/>
          <p:cNvSpPr txBox="1">
            <a:spLocks/>
          </p:cNvSpPr>
          <p:nvPr/>
        </p:nvSpPr>
        <p:spPr bwMode="auto">
          <a:xfrm>
            <a:off x="0" y="1196975"/>
            <a:ext cx="9144000" cy="5545138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numCol="2" spcCol="1800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5609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3914437"/>
              </p:ext>
            </p:extLst>
          </p:nvPr>
        </p:nvGraphicFramePr>
        <p:xfrm>
          <a:off x="578070" y="1650125"/>
          <a:ext cx="8145516" cy="481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Graphique" r:id="rId4" imgW="7321513" imgH="4089429" progId="Excel.Chart.8">
                  <p:embed/>
                </p:oleObj>
              </mc:Choice>
              <mc:Fallback>
                <p:oleObj name="Graphique" r:id="rId4" imgW="7321513" imgH="4089429" progId="Excel.Chart.8">
                  <p:embed/>
                  <p:pic>
                    <p:nvPicPr>
                      <p:cNvPr id="25609" name="Graphique 10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070" y="1650125"/>
                        <a:ext cx="8145516" cy="481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e 9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11" name="Parallélogramme 10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12" name="Image 3" descr="logo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378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96975"/>
            <a:ext cx="9180513" cy="56880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51" name="Titre 1"/>
          <p:cNvSpPr txBox="1">
            <a:spLocks/>
          </p:cNvSpPr>
          <p:nvPr/>
        </p:nvSpPr>
        <p:spPr bwMode="auto">
          <a:xfrm>
            <a:off x="0" y="1196975"/>
            <a:ext cx="91440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7657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7637684"/>
              </p:ext>
            </p:extLst>
          </p:nvPr>
        </p:nvGraphicFramePr>
        <p:xfrm>
          <a:off x="292100" y="1435100"/>
          <a:ext cx="8763000" cy="485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Graphique" r:id="rId4" imgW="8762852" imgH="4851341" progId="Excel.Chart.8">
                  <p:embed/>
                </p:oleObj>
              </mc:Choice>
              <mc:Fallback>
                <p:oleObj name="Graphique" r:id="rId4" imgW="8762852" imgH="4851341" progId="Excel.Chart.8">
                  <p:embed/>
                  <p:pic>
                    <p:nvPicPr>
                      <p:cNvPr id="27657" name="Graphique 11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" y="1435100"/>
                        <a:ext cx="8763000" cy="485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6353941" y="5978723"/>
            <a:ext cx="830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Sem. 1</a:t>
            </a:r>
            <a:endParaRPr lang="fr-BE" dirty="0"/>
          </a:p>
        </p:txBody>
      </p:sp>
      <p:grpSp>
        <p:nvGrpSpPr>
          <p:cNvPr id="11" name="Groupe 10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12" name="Parallélogramme 11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13" name="Image 3" descr="logo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09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96975"/>
            <a:ext cx="9180513" cy="56880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1" name="Titre 1"/>
          <p:cNvSpPr txBox="1">
            <a:spLocks/>
          </p:cNvSpPr>
          <p:nvPr/>
        </p:nvSpPr>
        <p:spPr bwMode="auto">
          <a:xfrm>
            <a:off x="0" y="1196975"/>
            <a:ext cx="9144000" cy="5545138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numCol="2" spcCol="1800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9705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440225"/>
              </p:ext>
            </p:extLst>
          </p:nvPr>
        </p:nvGraphicFramePr>
        <p:xfrm>
          <a:off x="417513" y="1506538"/>
          <a:ext cx="8308975" cy="485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Graphique" r:id="rId4" imgW="8109061" imgH="4642034" progId="Excel.Chart.8">
                  <p:embed/>
                </p:oleObj>
              </mc:Choice>
              <mc:Fallback>
                <p:oleObj name="Graphique" r:id="rId4" imgW="8109061" imgH="4642034" progId="Excel.Chart.8">
                  <p:embed/>
                  <p:pic>
                    <p:nvPicPr>
                      <p:cNvPr id="29705" name="Graphique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3" y="1506538"/>
                        <a:ext cx="8308975" cy="4852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e 9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11" name="Parallélogramme 10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12" name="Image 3" descr="logo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81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96975"/>
            <a:ext cx="9180513" cy="56880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/>
          </a:p>
        </p:txBody>
      </p:sp>
      <p:sp>
        <p:nvSpPr>
          <p:cNvPr id="25603" name="Titre 1"/>
          <p:cNvSpPr txBox="1">
            <a:spLocks/>
          </p:cNvSpPr>
          <p:nvPr/>
        </p:nvSpPr>
        <p:spPr bwMode="auto">
          <a:xfrm>
            <a:off x="0" y="1196975"/>
            <a:ext cx="91440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endParaRPr lang="fr-FR" altLang="en-US" sz="2400">
              <a:latin typeface="Trebuchet MS" panose="020B0603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en-US" sz="2400">
              <a:latin typeface="Trebuchet MS" panose="020B0603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en-US" sz="24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5609" name="Graphique 9"/>
          <p:cNvGraphicFramePr>
            <a:graphicFrameLocks/>
          </p:cNvGraphicFramePr>
          <p:nvPr/>
        </p:nvGraphicFramePr>
        <p:xfrm>
          <a:off x="633413" y="1433513"/>
          <a:ext cx="7950200" cy="514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Graphique" r:id="rId4" imgW="7962066" imgH="5145470" progId="Excel.Chart.8">
                  <p:embed/>
                </p:oleObj>
              </mc:Choice>
              <mc:Fallback>
                <p:oleObj name="Graphique" r:id="rId4" imgW="7962066" imgH="5145470" progId="Excel.Chart.8">
                  <p:embed/>
                  <p:pic>
                    <p:nvPicPr>
                      <p:cNvPr id="25609" name="Graphique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413" y="1433513"/>
                        <a:ext cx="7950200" cy="514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e 9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11" name="Parallélogramme 10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12" name="Image 3" descr="logo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34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96975"/>
            <a:ext cx="9180513" cy="56880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1" name="Titre 1"/>
          <p:cNvSpPr txBox="1">
            <a:spLocks/>
          </p:cNvSpPr>
          <p:nvPr/>
        </p:nvSpPr>
        <p:spPr bwMode="auto">
          <a:xfrm>
            <a:off x="0" y="1196975"/>
            <a:ext cx="9144000" cy="55451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numCol="2" spcCol="1800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5849" name="Graphique 10"/>
          <p:cNvGraphicFramePr>
            <a:graphicFrameLocks/>
          </p:cNvGraphicFramePr>
          <p:nvPr/>
        </p:nvGraphicFramePr>
        <p:xfrm>
          <a:off x="4427538" y="1341438"/>
          <a:ext cx="4673600" cy="480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Graphique" r:id="rId4" imgW="4676037" imgH="4858933" progId="Excel.Chart.8">
                  <p:embed/>
                </p:oleObj>
              </mc:Choice>
              <mc:Fallback>
                <p:oleObj name="Graphique" r:id="rId4" imgW="4676037" imgH="4858933" progId="Excel.Chart.8">
                  <p:embed/>
                  <p:pic>
                    <p:nvPicPr>
                      <p:cNvPr id="35849" name="Graphique 10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341438"/>
                        <a:ext cx="4673600" cy="4802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0" name="Graphique 11"/>
          <p:cNvGraphicFramePr>
            <a:graphicFrameLocks/>
          </p:cNvGraphicFramePr>
          <p:nvPr/>
        </p:nvGraphicFramePr>
        <p:xfrm>
          <a:off x="-74613" y="1290638"/>
          <a:ext cx="4673601" cy="485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Graphique" r:id="rId6" imgW="4682134" imgH="4858933" progId="Excel.Chart.8">
                  <p:embed/>
                </p:oleObj>
              </mc:Choice>
              <mc:Fallback>
                <p:oleObj name="Graphique" r:id="rId6" imgW="4682134" imgH="4858933" progId="Excel.Chart.8">
                  <p:embed/>
                  <p:pic>
                    <p:nvPicPr>
                      <p:cNvPr id="35850" name="Graphique 1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4613" y="1290638"/>
                        <a:ext cx="4673601" cy="4852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e 10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12" name="Parallélogramme 11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13" name="Image 3" descr="logo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08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A2956E-7539-4B99-8F38-AC07D7D0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49491"/>
            <a:ext cx="4167998" cy="537179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marL="25400" indent="0" algn="ctr"/>
            <a:r>
              <a:rPr lang="fr-FR" sz="2800" dirty="0">
                <a:solidFill>
                  <a:schemeClr val="tx1"/>
                </a:solidFill>
              </a:rPr>
              <a:t>INTERCO, Est BURKINA </a:t>
            </a:r>
            <a:r>
              <a:rPr lang="fr-FR" sz="2800" dirty="0" smtClean="0">
                <a:solidFill>
                  <a:schemeClr val="tx1"/>
                </a:solidFill>
              </a:rPr>
              <a:t>FASO</a:t>
            </a:r>
            <a:endParaRPr lang="x-none" sz="24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idx="2"/>
          </p:nvPr>
        </p:nvSpPr>
        <p:spPr>
          <a:xfrm>
            <a:off x="1" y="2103323"/>
            <a:ext cx="4167997" cy="4339518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ECOPARE :E</a:t>
            </a:r>
            <a:r>
              <a:rPr lang="fr-FR" sz="2400" dirty="0"/>
              <a:t>ntente pour la </a:t>
            </a:r>
            <a:r>
              <a:rPr lang="fr-FR" sz="2800" dirty="0">
                <a:solidFill>
                  <a:srgbClr val="FF0000"/>
                </a:solidFill>
              </a:rPr>
              <a:t>Co</a:t>
            </a:r>
            <a:r>
              <a:rPr lang="fr-FR" sz="2400" dirty="0"/>
              <a:t>opération </a:t>
            </a:r>
            <a:r>
              <a:rPr lang="fr-FR" sz="2800" dirty="0">
                <a:solidFill>
                  <a:srgbClr val="FF0000"/>
                </a:solidFill>
              </a:rPr>
              <a:t>Pa</a:t>
            </a:r>
            <a:r>
              <a:rPr lang="fr-FR" sz="2400" dirty="0"/>
              <a:t>storale dans la </a:t>
            </a:r>
            <a:r>
              <a:rPr lang="fr-FR" sz="2800" dirty="0">
                <a:solidFill>
                  <a:srgbClr val="FF0000"/>
                </a:solidFill>
              </a:rPr>
              <a:t>R</a:t>
            </a:r>
            <a:r>
              <a:rPr lang="fr-FR" sz="2400" dirty="0"/>
              <a:t>égion de l’</a:t>
            </a:r>
            <a:r>
              <a:rPr lang="fr-FR" sz="2800" dirty="0">
                <a:solidFill>
                  <a:srgbClr val="FF0000"/>
                </a:solidFill>
              </a:rPr>
              <a:t>E</a:t>
            </a:r>
            <a:r>
              <a:rPr lang="fr-FR" sz="2400" dirty="0"/>
              <a:t>st</a:t>
            </a:r>
            <a:br>
              <a:rPr lang="fr-FR" sz="2400" dirty="0"/>
            </a:br>
            <a:r>
              <a:rPr lang="fr-FR" sz="1600" dirty="0"/>
              <a:t/>
            </a:r>
            <a:br>
              <a:rPr lang="fr-FR" sz="1600" dirty="0"/>
            </a:br>
            <a:r>
              <a:rPr lang="fr-FR" sz="2400" dirty="0"/>
              <a:t>Processus de mise en place depuis 2010 avec l’appui du RECOPA et d’AFL</a:t>
            </a:r>
            <a:br>
              <a:rPr lang="fr-FR" sz="2400" dirty="0"/>
            </a:br>
            <a:r>
              <a:rPr lang="fr-FR" sz="2400" dirty="0"/>
              <a:t>Elle regroupe 28  collectivités de la région de l’Est, </a:t>
            </a:r>
            <a:r>
              <a:rPr lang="fr-FR" sz="2400" dirty="0">
                <a:cs typeface="Times New Roman" pitchFamily="18" charset="0"/>
              </a:rPr>
              <a:t>présidée par le </a:t>
            </a:r>
            <a:r>
              <a:rPr lang="fr-FR" sz="2400" dirty="0"/>
              <a:t>PCR-EST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2A7F99C-01C6-44C3-AB3B-4477813B9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999" y="1449491"/>
            <a:ext cx="4976001" cy="5348988"/>
          </a:xfrm>
          <a:prstGeom prst="ellipse">
            <a:avLst/>
          </a:prstGeom>
          <a:solidFill>
            <a:srgbClr val="92D050"/>
          </a:solidFill>
          <a:ln>
            <a:solidFill>
              <a:schemeClr val="accent3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grpSp>
        <p:nvGrpSpPr>
          <p:cNvPr id="12" name="Groupe 11"/>
          <p:cNvGrpSpPr/>
          <p:nvPr/>
        </p:nvGrpSpPr>
        <p:grpSpPr>
          <a:xfrm>
            <a:off x="82764" y="164228"/>
            <a:ext cx="8990219" cy="1071664"/>
            <a:chOff x="82764" y="164228"/>
            <a:chExt cx="8990219" cy="107166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5A2DFA4-03D5-442E-9898-BF16C4C7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3046" y="230390"/>
              <a:ext cx="1609937" cy="806829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64" y="164228"/>
              <a:ext cx="6212313" cy="923002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DBCDD89-F1E0-4542-A98F-FF40F242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8971" y="193967"/>
              <a:ext cx="1180182" cy="1041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92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3" y="1196975"/>
            <a:ext cx="9180513" cy="54006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-25400" y="1412875"/>
            <a:ext cx="9036050" cy="17716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RECETTES POTENTIELLES attendues de l’exploitation des  </a:t>
            </a:r>
            <a:r>
              <a:rPr kumimoji="0" lang="fr-F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 </a:t>
            </a:r>
            <a:r>
              <a:rPr kumimoji="0" 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infrastructures agropastorales marchandes  de l’espace CIDeLS (marchés à bétail de </a:t>
            </a:r>
            <a:r>
              <a:rPr kumimoji="0" lang="fr-FR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Koundjoare</a:t>
            </a:r>
            <a:r>
              <a:rPr kumimoji="0" 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fr-FR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Cinkasse</a:t>
            </a:r>
            <a:r>
              <a:rPr kumimoji="0" 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Quai Dapaong) en 2020: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32 676 500 FCFA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-36513" y="5229225"/>
            <a:ext cx="9036051" cy="12461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Versements réalisés par les communes </a:t>
            </a:r>
            <a:r>
              <a:rPr kumimoji="0" lang="fr-F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le fonctionnement du dispositif suivi-supervision de l’espace </a:t>
            </a:r>
            <a:r>
              <a:rPr kumimoji="0" lang="fr-FR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CIDeLS</a:t>
            </a:r>
            <a:r>
              <a:rPr kumimoji="0" lang="fr-F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2019 à 2021 </a:t>
            </a:r>
            <a:r>
              <a:rPr kumimoji="0" 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3 688 000 FCFA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fr-F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0" y="3644900"/>
            <a:ext cx="9064625" cy="1230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Recettes totales recouvrées par les services financiers des mairies de Tône1, Cinkasse1 et Kpendjal1 en 2020 sur l’exploitation des 03 infrastructures agropastorales marchandes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    30 616 550 FCFA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18" name="Parallélogramme 17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19" name="Image 3" descr="logo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46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6513" y="1341438"/>
            <a:ext cx="9180513" cy="55165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50825" y="1773238"/>
            <a:ext cx="8713788" cy="508476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RECOMMANDATIONS ET PERSPECTIVES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Consolider la gouvernance et le fonctionnement de la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CIDeLS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Travailler pour la reconnaissance de la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CIDeLS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 le CNT et son implication dans ses activités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pour une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gestion améliorée de la mobilité pastorale transfrontalière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Œuvrer pour une bonne intégration de l’intercommunalité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CIDeLS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aux cadres de concertations transfrontaliers (Togo-Burkina-Bénin)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Accélérer la finalisation de la signature de contrat entre la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CIDeLS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OSC pour  le suivi/supervision des aménagements et infrastructures agropastorales marchandes de son espace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41770" y="194790"/>
            <a:ext cx="8928655" cy="812010"/>
            <a:chOff x="141770" y="194790"/>
            <a:chExt cx="8928655" cy="812010"/>
          </a:xfrm>
        </p:grpSpPr>
        <p:sp>
          <p:nvSpPr>
            <p:cNvPr id="11" name="Parallélogramme 10"/>
            <p:cNvSpPr/>
            <p:nvPr/>
          </p:nvSpPr>
          <p:spPr>
            <a:xfrm>
              <a:off x="7441323" y="248631"/>
              <a:ext cx="1629102" cy="7043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5236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CIDeLS</a:t>
              </a:r>
              <a:endParaRPr kumimoji="0" lang="fr-FR" sz="1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12" name="Image 3" descr="logo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798" y="194790"/>
              <a:ext cx="10255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770" y="194790"/>
              <a:ext cx="601216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361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0" y="1457400"/>
            <a:ext cx="9180512" cy="5400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351F3CC-9EF3-4916-BBC4-538C303D9C6C}"/>
              </a:ext>
            </a:extLst>
          </p:cNvPr>
          <p:cNvSpPr txBox="1">
            <a:spLocks/>
          </p:cNvSpPr>
          <p:nvPr/>
        </p:nvSpPr>
        <p:spPr>
          <a:xfrm>
            <a:off x="395536" y="1700808"/>
            <a:ext cx="8318022" cy="7200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  <a:sym typeface="Arial"/>
              </a:rPr>
              <a:t>Brief background of the Ghana Developing Communities Association (GDCA)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Arial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DA096F5-ADC1-4D13-B02B-60955F69EFCC}"/>
              </a:ext>
            </a:extLst>
          </p:cNvPr>
          <p:cNvSpPr txBox="1">
            <a:spLocks/>
          </p:cNvSpPr>
          <p:nvPr/>
        </p:nvSpPr>
        <p:spPr>
          <a:xfrm>
            <a:off x="395535" y="2452476"/>
            <a:ext cx="8318023" cy="42056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GDCA is an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umbrella organization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with subsidiary units working in different thematic areas: They are: Community Life Improvement Programme (CLIP), School for Life (SfL), Simli Radio, Simli Pong and Dalun Simli Centre.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GDCA has been implementing projects since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1986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through partnering with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Ghana Venskab (GV)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a Danish NGO, and from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2015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with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Acting for Life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(AfL).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Since its creation, GDCA has contributed to bringing positive changes in various areas such as,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food security and livelihoods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water, hygiene and sanitation,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agropastoralism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education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, 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oca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l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governance and community mobilization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.  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592016" y="153411"/>
            <a:ext cx="7925059" cy="1104068"/>
            <a:chOff x="199920" y="99202"/>
            <a:chExt cx="7925059" cy="110406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C9380ED-27A1-414B-8874-A2CBE7F9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0911" y="99202"/>
              <a:ext cx="1104068" cy="110406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920" y="274161"/>
              <a:ext cx="651619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560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/>
          <p:nvPr/>
        </p:nvSpPr>
        <p:spPr>
          <a:xfrm>
            <a:off x="0" y="1457400"/>
            <a:ext cx="9180512" cy="5400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"/>
          <p:cNvSpPr txBox="1"/>
          <p:nvPr/>
        </p:nvSpPr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203769-8D7A-4028-86B4-AC0997442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426" y="2080843"/>
            <a:ext cx="5778511" cy="452816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7B87939-BE20-49F2-8A6F-84DAE6D5F89E}"/>
              </a:ext>
            </a:extLst>
          </p:cNvPr>
          <p:cNvSpPr txBox="1"/>
          <p:nvPr/>
        </p:nvSpPr>
        <p:spPr>
          <a:xfrm>
            <a:off x="651504" y="1491090"/>
            <a:ext cx="7525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fr-FR" sz="28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Inter-municipal</a:t>
            </a:r>
            <a:r>
              <a:rPr lang="fr-FR" sz="28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8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authority</a:t>
            </a:r>
            <a:r>
              <a:rPr lang="fr-FR" sz="28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fr-FR" sz="28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under</a:t>
            </a:r>
            <a:r>
              <a:rPr lang="fr-FR" sz="28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8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endParaRPr lang="fr-FR" sz="2800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627726" y="199994"/>
            <a:ext cx="7925059" cy="1057413"/>
            <a:chOff x="199920" y="99202"/>
            <a:chExt cx="7925059" cy="1104068"/>
          </a:xfrm>
        </p:grpSpPr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BC9380ED-27A1-414B-8874-A2CBE7F9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0911" y="99202"/>
              <a:ext cx="1104068" cy="1104068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9920" y="274161"/>
              <a:ext cx="651619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399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58723" y="1543574"/>
          <a:ext cx="9026554" cy="53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Worksheet" r:id="rId4" imgW="6698086" imgH="4876674" progId="Excel.Sheet.12">
                  <p:embed/>
                </p:oleObj>
              </mc:Choice>
              <mc:Fallback>
                <p:oleObj name="Worksheet" r:id="rId4" imgW="6698086" imgH="4876674" progId="Excel.Shee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723" y="1543574"/>
                        <a:ext cx="9026554" cy="531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e 9"/>
          <p:cNvGrpSpPr/>
          <p:nvPr/>
        </p:nvGrpSpPr>
        <p:grpSpPr>
          <a:xfrm>
            <a:off x="592016" y="153411"/>
            <a:ext cx="7925059" cy="1104068"/>
            <a:chOff x="199920" y="99202"/>
            <a:chExt cx="7925059" cy="1104068"/>
          </a:xfrm>
        </p:grpSpPr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BC9380ED-27A1-414B-8874-A2CBE7F9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0911" y="99202"/>
              <a:ext cx="1104068" cy="1104068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9920" y="274161"/>
              <a:ext cx="651619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066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C9F7089-26E1-40B8-8D15-DC5C6BE20A5F}"/>
              </a:ext>
            </a:extLst>
          </p:cNvPr>
          <p:cNvSpPr txBox="1"/>
          <p:nvPr/>
        </p:nvSpPr>
        <p:spPr>
          <a:xfrm>
            <a:off x="1602408" y="1373644"/>
            <a:ext cx="66125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Agropastoral Infrastructure key  Accomplishments 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" y="1773754"/>
          <a:ext cx="9144000" cy="5012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Worksheet" r:id="rId4" imgW="8092653" imgH="4800741" progId="Excel.Sheet.12">
                  <p:embed/>
                </p:oleObj>
              </mc:Choice>
              <mc:Fallback>
                <p:oleObj name="Worksheet" r:id="rId4" imgW="8092653" imgH="4800741" progId="Excel.Shee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1773754"/>
                        <a:ext cx="9144000" cy="5012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e 11"/>
          <p:cNvGrpSpPr/>
          <p:nvPr/>
        </p:nvGrpSpPr>
        <p:grpSpPr>
          <a:xfrm>
            <a:off x="592016" y="153411"/>
            <a:ext cx="7925059" cy="1104068"/>
            <a:chOff x="199920" y="99202"/>
            <a:chExt cx="7925059" cy="1104068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BC9380ED-27A1-414B-8874-A2CBE7F9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0911" y="99202"/>
              <a:ext cx="1104068" cy="1104068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9920" y="274161"/>
              <a:ext cx="651619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328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/>
          <p:nvPr/>
        </p:nvSpPr>
        <p:spPr>
          <a:xfrm>
            <a:off x="0" y="1457400"/>
            <a:ext cx="9180512" cy="5400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D5259-2451-4F49-A8EF-5341613E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79" y="2061750"/>
            <a:ext cx="6992754" cy="45919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713523-714B-4D0D-A145-94A9D1CE8FD8}"/>
              </a:ext>
            </a:extLst>
          </p:cNvPr>
          <p:cNvSpPr txBox="1"/>
          <p:nvPr/>
        </p:nvSpPr>
        <p:spPr>
          <a:xfrm>
            <a:off x="820807" y="1559520"/>
            <a:ext cx="8166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</a:pPr>
            <a:r>
              <a:rPr lang="en-US" sz="2000" b="1" kern="1200" dirty="0">
                <a:solidFill>
                  <a:schemeClr val="accent1"/>
                </a:solidFill>
                <a:latin typeface="Calibri" panose="020F0502020204030204"/>
                <a:ea typeface="+mn-ea"/>
                <a:cs typeface="+mn-cs"/>
              </a:rPr>
              <a:t>Map of Agropastoral Infrastructure in the PAMOBARMA  Operational Areas 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592016" y="153411"/>
            <a:ext cx="7925059" cy="1104068"/>
            <a:chOff x="199920" y="99202"/>
            <a:chExt cx="7925059" cy="1104068"/>
          </a:xfrm>
        </p:grpSpPr>
        <p:pic>
          <p:nvPicPr>
            <p:cNvPr id="14" name="Picture 15">
              <a:extLst>
                <a:ext uri="{FF2B5EF4-FFF2-40B4-BE49-F238E27FC236}">
                  <a16:creationId xmlns:a16="http://schemas.microsoft.com/office/drawing/2014/main" id="{BC9380ED-27A1-414B-8874-A2CBE7F9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0911" y="99202"/>
              <a:ext cx="1104068" cy="1104068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9920" y="274161"/>
              <a:ext cx="651619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356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/>
          <p:nvPr/>
        </p:nvSpPr>
        <p:spPr>
          <a:xfrm>
            <a:off x="0" y="1457400"/>
            <a:ext cx="9180512" cy="5400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AEAA26-95E8-4E7C-A23D-D13F5AB2E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6" y="1857510"/>
            <a:ext cx="9144000" cy="50992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F44BE2-EFE1-46CA-9D25-2BE4A69A64C4}"/>
              </a:ext>
            </a:extLst>
          </p:cNvPr>
          <p:cNvSpPr txBox="1"/>
          <p:nvPr/>
        </p:nvSpPr>
        <p:spPr>
          <a:xfrm>
            <a:off x="1261241" y="1382151"/>
            <a:ext cx="6797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Pictures of Gushegu and Buipe Livestock markets 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592016" y="153411"/>
            <a:ext cx="7925059" cy="1104068"/>
            <a:chOff x="199920" y="99202"/>
            <a:chExt cx="7925059" cy="1104068"/>
          </a:xfrm>
        </p:grpSpPr>
        <p:pic>
          <p:nvPicPr>
            <p:cNvPr id="14" name="Picture 15">
              <a:extLst>
                <a:ext uri="{FF2B5EF4-FFF2-40B4-BE49-F238E27FC236}">
                  <a16:creationId xmlns:a16="http://schemas.microsoft.com/office/drawing/2014/main" id="{BC9380ED-27A1-414B-8874-A2CBE7F9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0911" y="99202"/>
              <a:ext cx="1104068" cy="1104068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9920" y="274161"/>
              <a:ext cx="651619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998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/>
          <p:nvPr/>
        </p:nvSpPr>
        <p:spPr>
          <a:xfrm>
            <a:off x="0" y="1457400"/>
            <a:ext cx="9180512" cy="5400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94D69-D1CC-4AEB-B9F5-64E16AC1638B}"/>
              </a:ext>
            </a:extLst>
          </p:cNvPr>
          <p:cNvSpPr txBox="1"/>
          <p:nvPr/>
        </p:nvSpPr>
        <p:spPr>
          <a:xfrm>
            <a:off x="2602160" y="1589830"/>
            <a:ext cx="3976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Loading Ramp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F77B3E-06FE-4A54-A8E1-119931EA7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6" y="1895912"/>
            <a:ext cx="8943607" cy="4962087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592016" y="153411"/>
            <a:ext cx="7925059" cy="1104068"/>
            <a:chOff x="199920" y="99202"/>
            <a:chExt cx="7925059" cy="1104068"/>
          </a:xfrm>
        </p:grpSpPr>
        <p:pic>
          <p:nvPicPr>
            <p:cNvPr id="14" name="Picture 15">
              <a:extLst>
                <a:ext uri="{FF2B5EF4-FFF2-40B4-BE49-F238E27FC236}">
                  <a16:creationId xmlns:a16="http://schemas.microsoft.com/office/drawing/2014/main" id="{BC9380ED-27A1-414B-8874-A2CBE7F9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0911" y="99202"/>
              <a:ext cx="1104068" cy="1104068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9920" y="274161"/>
              <a:ext cx="651619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934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09;p3"/>
          <p:cNvSpPr>
            <a:spLocks noChangeArrowheads="1"/>
          </p:cNvSpPr>
          <p:nvPr/>
        </p:nvSpPr>
        <p:spPr bwMode="auto">
          <a:xfrm>
            <a:off x="115888" y="1479550"/>
            <a:ext cx="8816975" cy="4413250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27" tIns="25706" rIns="51427" bIns="2570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9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155295"/>
              </p:ext>
            </p:extLst>
          </p:nvPr>
        </p:nvGraphicFramePr>
        <p:xfrm>
          <a:off x="115888" y="1560513"/>
          <a:ext cx="8705850" cy="43322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0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32287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fr-FR" sz="3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fr-FR" sz="3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fr-FR" sz="3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Monitoring / </a:t>
                      </a:r>
                      <a:r>
                        <a:rPr lang="fr-FR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Analysis</a:t>
                      </a:r>
                      <a:r>
                        <a:rPr lang="fr-FR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0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examples</a:t>
                      </a:r>
                      <a:endParaRPr lang="fr-FR" sz="18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FR" sz="18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FR" sz="21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51436" marR="51436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" name="Groupe 3"/>
          <p:cNvGrpSpPr/>
          <p:nvPr/>
        </p:nvGrpSpPr>
        <p:grpSpPr>
          <a:xfrm>
            <a:off x="592016" y="153411"/>
            <a:ext cx="7925059" cy="1104068"/>
            <a:chOff x="199920" y="99202"/>
            <a:chExt cx="7925059" cy="1104068"/>
          </a:xfrm>
        </p:grpSpPr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BC9380ED-27A1-414B-8874-A2CBE7F9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0911" y="99202"/>
              <a:ext cx="1104068" cy="1104068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920" y="274161"/>
              <a:ext cx="651619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006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9E20C4F-C188-478C-B8AC-D96A1BC80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254654"/>
              </p:ext>
            </p:extLst>
          </p:nvPr>
        </p:nvGraphicFramePr>
        <p:xfrm>
          <a:off x="-14027" y="1954053"/>
          <a:ext cx="9143999" cy="4959858"/>
        </p:xfrm>
        <a:graphic>
          <a:graphicData uri="http://schemas.openxmlformats.org/drawingml/2006/table">
            <a:tbl>
              <a:tblPr firstRow="1" firstCol="1" bandRow="1"/>
              <a:tblGrid>
                <a:gridCol w="4668087">
                  <a:extLst>
                    <a:ext uri="{9D8B030D-6E8A-4147-A177-3AD203B41FA5}">
                      <a16:colId xmlns:a16="http://schemas.microsoft.com/office/drawing/2014/main" val="2236460512"/>
                    </a:ext>
                  </a:extLst>
                </a:gridCol>
                <a:gridCol w="4475912">
                  <a:extLst>
                    <a:ext uri="{9D8B030D-6E8A-4147-A177-3AD203B41FA5}">
                      <a16:colId xmlns:a16="http://schemas.microsoft.com/office/drawing/2014/main" val="2590088320"/>
                    </a:ext>
                  </a:extLst>
                </a:gridCol>
              </a:tblGrid>
              <a:tr h="4973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3100" b="1" i="0" u="none" strike="noStrike" cap="none" dirty="0">
                          <a:solidFill>
                            <a:srgbClr val="FF0000"/>
                          </a:solidFill>
                          <a:latin typeface="Arial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Activités</a:t>
                      </a:r>
                    </a:p>
                  </a:txBody>
                  <a:tcPr marL="51857" marR="51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3100" b="1" i="0" u="none" strike="noStrike" cap="none" dirty="0">
                          <a:solidFill>
                            <a:srgbClr val="FF0000"/>
                          </a:solidFill>
                          <a:latin typeface="Arial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Niveau de Réalisation</a:t>
                      </a:r>
                    </a:p>
                  </a:txBody>
                  <a:tcPr marL="51857" marR="5185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31277"/>
                  </a:ext>
                </a:extLst>
              </a:tr>
              <a:tr h="9532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Négociation </a:t>
                      </a:r>
                      <a:r>
                        <a:rPr lang="fr-FR" sz="2800" baseline="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piste à bétail</a:t>
                      </a:r>
                      <a:endParaRPr lang="fr-FR" sz="28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3700" b="1" i="1" u="none" strike="noStrike" cap="none" dirty="0">
                        <a:solidFill>
                          <a:schemeClr val="dk1"/>
                        </a:solidFill>
                        <a:latin typeface="Arial"/>
                        <a:ea typeface="Calibri" panose="020F0502020204030204" pitchFamily="34" charset="0"/>
                        <a:cs typeface="Arial"/>
                        <a:sym typeface="Arial"/>
                      </a:endParaRPr>
                    </a:p>
                  </a:txBody>
                  <a:tcPr marL="51857" marR="51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8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 km de tronçons de pistes sécurisés dans les communes de Fada et </a:t>
                      </a:r>
                      <a:r>
                        <a:rPr lang="fr-FR" sz="2800" dirty="0" err="1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Gayeri</a:t>
                      </a:r>
                      <a:r>
                        <a:rPr lang="fr-FR" sz="28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dont 45 km de tronçons de piste </a:t>
                      </a:r>
                      <a:r>
                        <a:rPr lang="fr-FR" sz="2800" dirty="0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balisés</a:t>
                      </a:r>
                      <a:endParaRPr lang="fr-FR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57" marR="51857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046107"/>
                  </a:ext>
                </a:extLst>
              </a:tr>
              <a:tr h="151790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28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Négociation et balisage d’une aire  de repos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fr-FR" sz="28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57" marR="51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8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aire de repos de 18 ha sécurisée et balisée dans la</a:t>
                      </a:r>
                      <a:r>
                        <a:rPr lang="fr-FR" sz="2800" baseline="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commune de </a:t>
                      </a:r>
                      <a:r>
                        <a:rPr lang="fr-FR" sz="2800" baseline="0" dirty="0" err="1" smtClean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Gayeri</a:t>
                      </a:r>
                      <a:endParaRPr lang="fr-FR" sz="28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57" marR="51857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929397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F6AC9E5F-5E78-495E-A419-3B1A8E726142}"/>
              </a:ext>
            </a:extLst>
          </p:cNvPr>
          <p:cNvSpPr txBox="1"/>
          <p:nvPr/>
        </p:nvSpPr>
        <p:spPr>
          <a:xfrm>
            <a:off x="-28054" y="1451975"/>
            <a:ext cx="917205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i="1" dirty="0">
                <a:solidFill>
                  <a:schemeClr val="dk1"/>
                </a:solidFill>
                <a:ea typeface="Arial"/>
                <a:cs typeface="Arial"/>
              </a:rPr>
              <a:t>ACTIVITÉS MISES EN ŒUVRE DANS LE CADRE DU PREDIP </a:t>
            </a:r>
            <a:endParaRPr lang="fr-FR" sz="2400" b="1" dirty="0"/>
          </a:p>
        </p:txBody>
      </p:sp>
      <p:grpSp>
        <p:nvGrpSpPr>
          <p:cNvPr id="13" name="Groupe 12"/>
          <p:cNvGrpSpPr/>
          <p:nvPr/>
        </p:nvGrpSpPr>
        <p:grpSpPr>
          <a:xfrm>
            <a:off x="82764" y="164228"/>
            <a:ext cx="8990219" cy="1071664"/>
            <a:chOff x="82764" y="164228"/>
            <a:chExt cx="8990219" cy="107166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5A2DFA4-03D5-442E-9898-BF16C4C7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3046" y="230390"/>
              <a:ext cx="1609937" cy="806829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64" y="164228"/>
              <a:ext cx="6212313" cy="923002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DBCDD89-F1E0-4542-A98F-FF40F242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8971" y="193967"/>
              <a:ext cx="1180182" cy="1041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454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9F42CCA-AB13-478D-AE18-E836A0E718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411406"/>
              </p:ext>
            </p:extLst>
          </p:nvPr>
        </p:nvGraphicFramePr>
        <p:xfrm>
          <a:off x="92687" y="1518786"/>
          <a:ext cx="8926508" cy="5154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e 8"/>
          <p:cNvGrpSpPr/>
          <p:nvPr/>
        </p:nvGrpSpPr>
        <p:grpSpPr>
          <a:xfrm>
            <a:off x="592016" y="153411"/>
            <a:ext cx="7925059" cy="1104068"/>
            <a:chOff x="199920" y="99202"/>
            <a:chExt cx="7925059" cy="1104068"/>
          </a:xfrm>
        </p:grpSpPr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BC9380ED-27A1-414B-8874-A2CBE7F9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0911" y="99202"/>
              <a:ext cx="1104068" cy="1104068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920" y="274161"/>
              <a:ext cx="651619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E1F013B5-193B-463C-A268-B2304005AF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9488097"/>
              </p:ext>
            </p:extLst>
          </p:nvPr>
        </p:nvGraphicFramePr>
        <p:xfrm>
          <a:off x="250930" y="1676441"/>
          <a:ext cx="8642140" cy="4976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Groupe 7"/>
          <p:cNvGrpSpPr/>
          <p:nvPr/>
        </p:nvGrpSpPr>
        <p:grpSpPr>
          <a:xfrm>
            <a:off x="592016" y="153411"/>
            <a:ext cx="7925059" cy="1104068"/>
            <a:chOff x="199920" y="99202"/>
            <a:chExt cx="7925059" cy="1104068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BC9380ED-27A1-414B-8874-A2CBE7F9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0911" y="99202"/>
              <a:ext cx="1104068" cy="1104068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9920" y="274161"/>
              <a:ext cx="651619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469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AA5C40A0-6E63-4D89-99DE-8175E499FB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8096675"/>
              </p:ext>
            </p:extLst>
          </p:nvPr>
        </p:nvGraphicFramePr>
        <p:xfrm>
          <a:off x="0" y="1656788"/>
          <a:ext cx="9144000" cy="5022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e 11"/>
          <p:cNvGrpSpPr/>
          <p:nvPr/>
        </p:nvGrpSpPr>
        <p:grpSpPr>
          <a:xfrm>
            <a:off x="592016" y="153411"/>
            <a:ext cx="7925059" cy="1104068"/>
            <a:chOff x="199920" y="99202"/>
            <a:chExt cx="7925059" cy="1104068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BC9380ED-27A1-414B-8874-A2CBE7F9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0911" y="99202"/>
              <a:ext cx="1104068" cy="1104068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920" y="274161"/>
              <a:ext cx="651619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52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921799A-45DF-4853-B83B-8098931230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7693293"/>
              </p:ext>
            </p:extLst>
          </p:nvPr>
        </p:nvGraphicFramePr>
        <p:xfrm>
          <a:off x="0" y="1768176"/>
          <a:ext cx="9196553" cy="5089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e 6"/>
          <p:cNvGrpSpPr/>
          <p:nvPr/>
        </p:nvGrpSpPr>
        <p:grpSpPr>
          <a:xfrm>
            <a:off x="592016" y="153411"/>
            <a:ext cx="7925059" cy="1104068"/>
            <a:chOff x="199920" y="99202"/>
            <a:chExt cx="7925059" cy="1104068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BC9380ED-27A1-414B-8874-A2CBE7F9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0911" y="99202"/>
              <a:ext cx="1104068" cy="1104068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9920" y="274161"/>
              <a:ext cx="651619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927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E340058-7FA5-4ECA-8C4E-7D362D974C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5447575"/>
              </p:ext>
            </p:extLst>
          </p:nvPr>
        </p:nvGraphicFramePr>
        <p:xfrm>
          <a:off x="361411" y="1778877"/>
          <a:ext cx="8331961" cy="493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Groupe 10"/>
          <p:cNvGrpSpPr/>
          <p:nvPr/>
        </p:nvGrpSpPr>
        <p:grpSpPr>
          <a:xfrm>
            <a:off x="592016" y="153411"/>
            <a:ext cx="7925059" cy="1104068"/>
            <a:chOff x="199920" y="99202"/>
            <a:chExt cx="7925059" cy="1104068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BC9380ED-27A1-414B-8874-A2CBE7F9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0911" y="99202"/>
              <a:ext cx="1104068" cy="1104068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9920" y="274161"/>
              <a:ext cx="651619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834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5F7D685-D8EA-4B40-902B-6C879510E2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1676579"/>
              </p:ext>
            </p:extLst>
          </p:nvPr>
        </p:nvGraphicFramePr>
        <p:xfrm>
          <a:off x="250930" y="1642719"/>
          <a:ext cx="8456652" cy="4977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e 6"/>
          <p:cNvGrpSpPr/>
          <p:nvPr/>
        </p:nvGrpSpPr>
        <p:grpSpPr>
          <a:xfrm>
            <a:off x="592016" y="153411"/>
            <a:ext cx="7925059" cy="1104068"/>
            <a:chOff x="199920" y="99202"/>
            <a:chExt cx="7925059" cy="1104068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BC9380ED-27A1-414B-8874-A2CBE7F9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0911" y="99202"/>
              <a:ext cx="1104068" cy="1104068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9920" y="274161"/>
              <a:ext cx="651619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904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/>
          <p:nvPr/>
        </p:nvSpPr>
        <p:spPr>
          <a:xfrm>
            <a:off x="0" y="1457400"/>
            <a:ext cx="9180512" cy="5400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"/>
          <p:cNvSpPr txBox="1"/>
          <p:nvPr/>
        </p:nvSpPr>
        <p:spPr>
          <a:xfrm>
            <a:off x="0" y="1457400"/>
            <a:ext cx="9143999" cy="5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fr-FR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Areas </a:t>
            </a:r>
            <a:r>
              <a:rPr kumimoji="0" lang="fr-FR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of tension during 2020-2020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Currently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in Ghana 3 key issues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form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basis of tension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within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period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under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review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lang="fr-FR" sz="24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fr-FR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Kidnappings incidence: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Bole – Central Gonja District (Savannah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Region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Gushegu – Gushegu Municipal (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Northern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Region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Ketu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Ketu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South District (Volta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Region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endParaRPr kumimoji="0" lang="fr-FR" sz="24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Farmer – Herder conflict (farm destructions)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Affram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plains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Kwahu South and North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Sene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Sisisala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East and West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Atebubu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Aketsi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Growing suspicion of terror links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within the Fulani community in Ghana especially those closer to Burkina Faso. Example arrest of Islamic cleric in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Diare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community in September on suspicion of having links with a terror cell in BF.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592016" y="153411"/>
            <a:ext cx="7925059" cy="1104068"/>
            <a:chOff x="199920" y="99202"/>
            <a:chExt cx="7925059" cy="1104068"/>
          </a:xfrm>
        </p:grpSpPr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BC9380ED-27A1-414B-8874-A2CBE7F9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0911" y="99202"/>
              <a:ext cx="1104068" cy="1104068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920" y="274161"/>
              <a:ext cx="651619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001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/>
          <p:nvPr/>
        </p:nvSpPr>
        <p:spPr>
          <a:xfrm>
            <a:off x="-36512" y="1457400"/>
            <a:ext cx="9180512" cy="5400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"/>
          <p:cNvSpPr txBox="1"/>
          <p:nvPr/>
        </p:nvSpPr>
        <p:spPr>
          <a:xfrm>
            <a:off x="250930" y="1566971"/>
            <a:ext cx="8713558" cy="5144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endParaRPr kumimoji="0" lang="fr-FR" sz="2400" b="1" i="0" u="sng" strike="noStrike" kern="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fr-FR" sz="24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</a:t>
            </a:r>
            <a:endParaRPr kumimoji="0" sz="24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6F66A0-96DD-41EC-A3B1-5DBC3270D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479419"/>
            <a:ext cx="9180512" cy="5969105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592016" y="153411"/>
            <a:ext cx="7925059" cy="1104068"/>
            <a:chOff x="199920" y="99202"/>
            <a:chExt cx="7925059" cy="1104068"/>
          </a:xfrm>
        </p:grpSpPr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BC9380ED-27A1-414B-8874-A2CBE7F9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0911" y="99202"/>
              <a:ext cx="1104068" cy="1104068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9920" y="274161"/>
              <a:ext cx="651619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479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/>
          <p:nvPr/>
        </p:nvSpPr>
        <p:spPr>
          <a:xfrm>
            <a:off x="0" y="1457400"/>
            <a:ext cx="9180512" cy="5400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"/>
          <p:cNvSpPr txBox="1"/>
          <p:nvPr/>
        </p:nvSpPr>
        <p:spPr>
          <a:xfrm>
            <a:off x="250930" y="1566971"/>
            <a:ext cx="8713558" cy="5144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fr-FR" sz="38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Recommandations and </a:t>
            </a:r>
            <a:r>
              <a:rPr kumimoji="0" lang="fr-FR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perspectives</a:t>
            </a:r>
            <a:endParaRPr kumimoji="0" lang="fr-FR" sz="2900" b="1" i="0" u="sng" strike="noStrike" kern="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Institutionalize joint cross-border planning and monitoring between border countries (E.g. Ghana – Togo and Ghana – Burkina Faso).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+mj-lt"/>
              <a:buAutoNum type="arabicPeriod"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6286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Sharing information and technology between border countries for effective tracking of animals into their territories.</a:t>
            </a:r>
          </a:p>
          <a:p>
            <a:pPr marL="6286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6286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Governments should resource and build capacities of key institutions (Immigration, Veterinary, Customs, etc.) for effective border control and management.</a:t>
            </a:r>
          </a:p>
          <a:p>
            <a:pPr marL="6286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6286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Governments/local authorities should collaborate  and contract professional Civil Society Organizations (CSOs) for better management of the agropastoral sector. </a:t>
            </a:r>
          </a:p>
          <a:p>
            <a:pPr marL="6286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6286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Inter-municipality arrangements should be supported by assemblies to take roots and improve agropastoral resource development and management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592016" y="153411"/>
            <a:ext cx="7925059" cy="1104068"/>
            <a:chOff x="199920" y="99202"/>
            <a:chExt cx="7925059" cy="1104068"/>
          </a:xfrm>
        </p:grpSpPr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BC9380ED-27A1-414B-8874-A2CBE7F9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0911" y="99202"/>
              <a:ext cx="1104068" cy="1104068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920" y="274161"/>
              <a:ext cx="6516190" cy="81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16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9E20C4F-C188-478C-B8AC-D96A1BC80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137738"/>
              </p:ext>
            </p:extLst>
          </p:nvPr>
        </p:nvGraphicFramePr>
        <p:xfrm>
          <a:off x="-14027" y="1954053"/>
          <a:ext cx="9143999" cy="4959858"/>
        </p:xfrm>
        <a:graphic>
          <a:graphicData uri="http://schemas.openxmlformats.org/drawingml/2006/table">
            <a:tbl>
              <a:tblPr firstRow="1" firstCol="1" bandRow="1"/>
              <a:tblGrid>
                <a:gridCol w="4668087">
                  <a:extLst>
                    <a:ext uri="{9D8B030D-6E8A-4147-A177-3AD203B41FA5}">
                      <a16:colId xmlns:a16="http://schemas.microsoft.com/office/drawing/2014/main" val="2236460512"/>
                    </a:ext>
                  </a:extLst>
                </a:gridCol>
                <a:gridCol w="4475912">
                  <a:extLst>
                    <a:ext uri="{9D8B030D-6E8A-4147-A177-3AD203B41FA5}">
                      <a16:colId xmlns:a16="http://schemas.microsoft.com/office/drawing/2014/main" val="2590088320"/>
                    </a:ext>
                  </a:extLst>
                </a:gridCol>
              </a:tblGrid>
              <a:tr h="4973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3100" b="1" i="0" u="none" strike="noStrike" cap="none" dirty="0">
                          <a:solidFill>
                            <a:srgbClr val="FF0000"/>
                          </a:solidFill>
                          <a:latin typeface="Arial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Activités</a:t>
                      </a:r>
                    </a:p>
                  </a:txBody>
                  <a:tcPr marL="51857" marR="51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3100" b="1" i="0" u="none" strike="noStrike" cap="none" dirty="0">
                          <a:solidFill>
                            <a:srgbClr val="FF0000"/>
                          </a:solidFill>
                          <a:latin typeface="Arial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Niveau de Réalisation</a:t>
                      </a:r>
                    </a:p>
                  </a:txBody>
                  <a:tcPr marL="51857" marR="5185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31277"/>
                  </a:ext>
                </a:extLst>
              </a:tr>
              <a:tr h="9532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Réalisation de BAB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57" marR="51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fr-FR" sz="2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cours de construction dans la commune de </a:t>
                      </a:r>
                      <a:r>
                        <a:rPr lang="fr-FR" sz="2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Fada</a:t>
                      </a:r>
                      <a:endParaRPr lang="fr-FR" sz="28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57" marR="51857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046107"/>
                  </a:ext>
                </a:extLst>
              </a:tr>
              <a:tr h="151790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28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Réalisation de deux forages pastoraux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fr-FR" sz="2800" dirty="0">
                        <a:effectLst/>
                        <a:latin typeface="Tw Cen MT" panose="020B06020201040206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57" marR="51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8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Deux</a:t>
                      </a:r>
                      <a:r>
                        <a:rPr lang="fr-FR" sz="2800" baseline="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forages </a:t>
                      </a:r>
                      <a:r>
                        <a:rPr lang="fr-FR" sz="2800" dirty="0">
                          <a:effectLst/>
                          <a:latin typeface="Tw Cen MT" panose="020B06020201040206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réalisés avec systèmes d’exhaure solaire dans les communes de Fada et de Yamba sur une aire de repos et un tronçon de piste</a:t>
                      </a:r>
                      <a:endParaRPr lang="fr-FR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57" marR="51857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929397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F6AC9E5F-5E78-495E-A419-3B1A8E726142}"/>
              </a:ext>
            </a:extLst>
          </p:cNvPr>
          <p:cNvSpPr txBox="1"/>
          <p:nvPr/>
        </p:nvSpPr>
        <p:spPr>
          <a:xfrm>
            <a:off x="-28054" y="1451975"/>
            <a:ext cx="917205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i="1" dirty="0">
                <a:solidFill>
                  <a:schemeClr val="dk1"/>
                </a:solidFill>
                <a:ea typeface="Arial"/>
                <a:cs typeface="Arial"/>
              </a:rPr>
              <a:t>ACTIVITÉS MISES EN ŒUVRE DANS LE CADRE DU PREDIP </a:t>
            </a:r>
            <a:endParaRPr lang="fr-FR" sz="2400" b="1" dirty="0"/>
          </a:p>
        </p:txBody>
      </p:sp>
      <p:grpSp>
        <p:nvGrpSpPr>
          <p:cNvPr id="13" name="Groupe 12"/>
          <p:cNvGrpSpPr/>
          <p:nvPr/>
        </p:nvGrpSpPr>
        <p:grpSpPr>
          <a:xfrm>
            <a:off x="82764" y="164228"/>
            <a:ext cx="8990219" cy="1071664"/>
            <a:chOff x="82764" y="164228"/>
            <a:chExt cx="8990219" cy="107166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5A2DFA4-03D5-442E-9898-BF16C4C7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3046" y="230390"/>
              <a:ext cx="1609937" cy="806829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64" y="164228"/>
              <a:ext cx="6212313" cy="923002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DBCDD89-F1E0-4542-A98F-FF40F242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8971" y="193967"/>
              <a:ext cx="1180182" cy="1041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624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/>
          <p:nvPr/>
        </p:nvSpPr>
        <p:spPr>
          <a:xfrm>
            <a:off x="0" y="1457400"/>
            <a:ext cx="9180512" cy="5400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4" descr="Logo U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930" y="321543"/>
            <a:ext cx="1212215" cy="750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 descr="E:\PROJETS\6. PARSAO\Logo_AFD_201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9543" y="399156"/>
            <a:ext cx="1464945" cy="734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6C1A9BB-F44D-43A9-BC65-388169518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140" y="131317"/>
            <a:ext cx="1464945" cy="13260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7AD2C4-7AF7-4027-BE58-2F2439BA2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2410" y="43949"/>
            <a:ext cx="1623554" cy="13857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F1EAD73-D267-40FC-B4CC-3AFED271F26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890" y="262560"/>
            <a:ext cx="1303848" cy="88983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833EF4-5644-4498-BEC0-E01EC1F5B6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10"/>
            <a:ext cx="9180512" cy="6961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/>
          <p:nvPr/>
        </p:nvSpPr>
        <p:spPr>
          <a:xfrm>
            <a:off x="0" y="1672446"/>
            <a:ext cx="9172054" cy="515888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fr-FR" sz="1600" b="1" dirty="0">
                <a:solidFill>
                  <a:srgbClr val="66FF66"/>
                </a:solidFill>
                <a:sym typeface="Calibri"/>
              </a:rPr>
              <a:t> 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fr-FR" sz="2800" dirty="0">
                <a:sym typeface="Calibri"/>
              </a:rPr>
              <a:t>Attaques de </a:t>
            </a:r>
            <a:r>
              <a:rPr lang="fr-FR" sz="2800" dirty="0" smtClean="0">
                <a:sym typeface="Calibri"/>
              </a:rPr>
              <a:t>MAB</a:t>
            </a:r>
            <a:endParaRPr lang="fr-FR" sz="2800" dirty="0">
              <a:sym typeface="Calibri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fr-FR" sz="2800" dirty="0">
                <a:sym typeface="Calibri"/>
              </a:rPr>
              <a:t>Fermeture des MAB pour cause de </a:t>
            </a:r>
            <a:r>
              <a:rPr lang="fr-FR" sz="2800" dirty="0" err="1">
                <a:sym typeface="Calibri"/>
              </a:rPr>
              <a:t>Covid</a:t>
            </a:r>
            <a:r>
              <a:rPr lang="fr-FR" sz="2800" dirty="0">
                <a:sym typeface="Calibri"/>
              </a:rPr>
              <a:t> et </a:t>
            </a:r>
            <a:r>
              <a:rPr lang="fr-FR" sz="2800" dirty="0" smtClean="0">
                <a:sym typeface="Calibri"/>
              </a:rPr>
              <a:t>insécurité</a:t>
            </a:r>
            <a:endParaRPr lang="fr-FR" sz="2800" dirty="0">
              <a:sym typeface="Calibri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fr-FR" sz="2800" dirty="0">
                <a:sym typeface="Calibri"/>
              </a:rPr>
              <a:t>Baisse de fréquentation de certains </a:t>
            </a:r>
            <a:r>
              <a:rPr lang="fr-FR" sz="2800" dirty="0" smtClean="0">
                <a:sym typeface="Calibri"/>
              </a:rPr>
              <a:t>marchés</a:t>
            </a:r>
            <a:endParaRPr lang="fr-FR" sz="2800" dirty="0">
              <a:sym typeface="Calibri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fr-FR" sz="2800" dirty="0">
                <a:sym typeface="Calibri"/>
              </a:rPr>
              <a:t>Développement du convoyage  des animaux par camions au détriment du convoyage à </a:t>
            </a:r>
            <a:r>
              <a:rPr lang="fr-FR" sz="2800" dirty="0" smtClean="0">
                <a:sym typeface="Calibri"/>
              </a:rPr>
              <a:t>pieds</a:t>
            </a:r>
            <a:endParaRPr lang="fr-FR" sz="2800" dirty="0">
              <a:sym typeface="Calibri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fr-FR" sz="2800" dirty="0">
                <a:sym typeface="Calibri"/>
              </a:rPr>
              <a:t>Enlèvements de bergers avec demandes de paiements de rançons par des </a:t>
            </a:r>
            <a:r>
              <a:rPr lang="fr-FR" sz="2800" dirty="0" smtClean="0">
                <a:sym typeface="Calibri"/>
              </a:rPr>
              <a:t>bandits</a:t>
            </a:r>
            <a:endParaRPr lang="fr-FR" sz="2800" dirty="0">
              <a:sym typeface="Calibri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fr-FR" sz="2800" dirty="0">
                <a:sym typeface="Calibri"/>
              </a:rPr>
              <a:t>Occupation des espaces pastoraux et couloirs de transhumance par les HANI 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fr-FR" sz="2800" dirty="0">
                <a:sym typeface="Calibri"/>
              </a:rPr>
              <a:t>Installation des PDI sur certaines zones de </a:t>
            </a:r>
            <a:r>
              <a:rPr lang="fr-FR" sz="2800" dirty="0" smtClean="0">
                <a:sym typeface="Calibri"/>
              </a:rPr>
              <a:t>pâture</a:t>
            </a:r>
            <a:endParaRPr lang="fr-FR" sz="2800" dirty="0">
              <a:sym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F9FED7C-C95A-4A88-916F-1B61DFF584DC}"/>
              </a:ext>
            </a:extLst>
          </p:cNvPr>
          <p:cNvSpPr txBox="1"/>
          <p:nvPr/>
        </p:nvSpPr>
        <p:spPr>
          <a:xfrm>
            <a:off x="-28054" y="1270359"/>
            <a:ext cx="9172054" cy="461665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fr-FR" sz="2400" b="1" dirty="0">
                <a:solidFill>
                  <a:schemeClr val="tx1"/>
                </a:solidFill>
                <a:sym typeface="Calibri"/>
              </a:rPr>
              <a:t>EVENEMENTS MARQUANTS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82764" y="164228"/>
            <a:ext cx="8990219" cy="1071664"/>
            <a:chOff x="82764" y="164228"/>
            <a:chExt cx="8990219" cy="107166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5A2DFA4-03D5-442E-9898-BF16C4C7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3046" y="230390"/>
              <a:ext cx="1609937" cy="806829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64" y="164228"/>
              <a:ext cx="6212313" cy="923002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DBCDD89-F1E0-4542-A98F-FF40F242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8971" y="193967"/>
              <a:ext cx="1180182" cy="1041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7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2113</TotalTime>
  <Words>2723</Words>
  <Application>Microsoft Office PowerPoint</Application>
  <PresentationFormat>Affichage à l'écran (4:3)</PresentationFormat>
  <Paragraphs>519</Paragraphs>
  <Slides>68</Slides>
  <Notes>53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68</vt:i4>
      </vt:variant>
    </vt:vector>
  </HeadingPairs>
  <TitlesOfParts>
    <vt:vector size="81" baseType="lpstr">
      <vt:lpstr>Arial</vt:lpstr>
      <vt:lpstr>Arial Black</vt:lpstr>
      <vt:lpstr>Calibri</vt:lpstr>
      <vt:lpstr>Gill Sans MT</vt:lpstr>
      <vt:lpstr>Tahoma</vt:lpstr>
      <vt:lpstr>Times New Roman</vt:lpstr>
      <vt:lpstr>Trebuchet MS</vt:lpstr>
      <vt:lpstr>Tw Cen MT</vt:lpstr>
      <vt:lpstr>Wingdings</vt:lpstr>
      <vt:lpstr>Thème Office</vt:lpstr>
      <vt:lpstr>1_Thème Office</vt:lpstr>
      <vt:lpstr>Graphique</vt:lpstr>
      <vt:lpstr>Worksheet</vt:lpstr>
      <vt:lpstr>Présentation PowerPoint</vt:lpstr>
      <vt:lpstr>Présentation PowerPoint</vt:lpstr>
      <vt:lpstr>Présentation PowerPoint</vt:lpstr>
      <vt:lpstr>Présentation PowerPoint</vt:lpstr>
      <vt:lpstr>INTERCO, Est BURKINA FASO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Comités de suivi des couloirs de passage</vt:lpstr>
      <vt:lpstr>Infrastructures Pastorales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ACTIVITES REALISEES DANS LE CADRE DU PAMOBARMA PAR CIDeLS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Beverly BRULLEFERT</dc:creator>
  <cp:lastModifiedBy>Stéphane PIL</cp:lastModifiedBy>
  <cp:revision>137</cp:revision>
  <dcterms:created xsi:type="dcterms:W3CDTF">2015-01-20T16:46:24Z</dcterms:created>
  <dcterms:modified xsi:type="dcterms:W3CDTF">2021-11-09T10:45:00Z</dcterms:modified>
</cp:coreProperties>
</file>