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41" r:id="rId3"/>
    <p:sldId id="450" r:id="rId4"/>
    <p:sldId id="461" r:id="rId5"/>
    <p:sldId id="460" r:id="rId6"/>
    <p:sldId id="448" r:id="rId7"/>
    <p:sldId id="449" r:id="rId8"/>
    <p:sldId id="453" r:id="rId9"/>
    <p:sldId id="457" r:id="rId10"/>
    <p:sldId id="45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énor ADER" initials="AA" lastIdx="6" clrIdx="0">
    <p:extLst>
      <p:ext uri="{19B8F6BF-5375-455C-9EA6-DF929625EA0E}">
        <p15:presenceInfo xmlns:p15="http://schemas.microsoft.com/office/powerpoint/2012/main" userId="S-1-5-21-2913610343-820552026-3598029723-57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B5"/>
    <a:srgbClr val="E85236"/>
    <a:srgbClr val="E5AF00"/>
    <a:srgbClr val="FD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7" autoAdjust="0"/>
    <p:restoredTop sz="84340" autoAdjust="0"/>
  </p:normalViewPr>
  <p:slideViewPr>
    <p:cSldViewPr>
      <p:cViewPr varScale="1">
        <p:scale>
          <a:sx n="64" d="100"/>
          <a:sy n="64" d="100"/>
        </p:scale>
        <p:origin x="894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40FB7-8D40-4714-A6F6-B0A89C5BC3C9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E7657-15BB-448E-B72A-D3E236DA30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80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1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797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E7657-15BB-448E-B72A-D3E236DA30C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79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77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60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57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74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92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7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78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47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42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8689-2D47-4414-87C0-9A899FC10E7F}" type="datetimeFigureOut">
              <a:rPr lang="fr-FR" smtClean="0"/>
              <a:pPr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4A0E7-6F00-435F-9E1F-9C2C14727B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3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84784"/>
            <a:ext cx="9180512" cy="5400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Territoire de </a:t>
            </a:r>
            <a:r>
              <a:rPr lang="fr-FR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l’Ouest du Niger </a:t>
            </a:r>
          </a:p>
          <a:p>
            <a:pPr algn="ctr"/>
            <a:r>
              <a:rPr lang="fr-FR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Région </a:t>
            </a:r>
            <a:r>
              <a:rPr lang="fr-FR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2800" b="1" i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Tillaberi</a:t>
            </a:r>
            <a:r>
              <a:rPr lang="fr-FR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Présentation des réalisations et </a:t>
            </a:r>
            <a:r>
              <a:rPr lang="fr-FR" sz="2800" b="1" dirty="0" smtClean="0">
                <a:solidFill>
                  <a:schemeClr val="tx1"/>
                </a:solidFill>
              </a:rPr>
              <a:t>analyse </a:t>
            </a:r>
            <a:r>
              <a:rPr lang="fr-FR" sz="2800" b="1" dirty="0">
                <a:solidFill>
                  <a:schemeClr val="tx1"/>
                </a:solidFill>
              </a:rPr>
              <a:t>de la filière agropastorale au compte de l’année 2018-2019</a:t>
            </a:r>
            <a:endParaRPr lang="fr-FR" sz="2800" b="1" dirty="0" smtClean="0">
              <a:solidFill>
                <a:schemeClr val="tx1"/>
              </a:solidFill>
            </a:endParaRPr>
          </a:p>
        </p:txBody>
      </p:sp>
      <p:pic>
        <p:nvPicPr>
          <p:cNvPr id="13" name="Image 12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79890" y="184876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57400"/>
            <a:ext cx="9180512" cy="5400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Activités prévues en 2020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Organisation de 2 débats informés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Balisage de 30 km de piste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Négociation et balisage de 20 km de piste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Négociation, géo-référencement et balisage d’une aire de repos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Construction de 2 magasins d’aliment bétail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Réapprovisionnement en stock d’aliment bétail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19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250930" y="2590800"/>
            <a:ext cx="8713558" cy="24132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i="1" dirty="0" smtClean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5860"/>
            <a:ext cx="9180512" cy="57150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Présentation du territoire d’intervention de GAJEL</a:t>
            </a:r>
          </a:p>
        </p:txBody>
      </p:sp>
      <p:pic>
        <p:nvPicPr>
          <p:cNvPr id="10" name="Image 9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188640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266253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199833"/>
            <a:ext cx="1260324" cy="720000"/>
          </a:xfrm>
          <a:prstGeom prst="rect">
            <a:avLst/>
          </a:prstGeom>
        </p:spPr>
      </p:pic>
      <p:pic>
        <p:nvPicPr>
          <p:cNvPr id="9" name="Image 8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6" y="1893252"/>
            <a:ext cx="7279176" cy="49647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 12"/>
          <p:cNvPicPr/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86719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1484784"/>
            <a:ext cx="8715436" cy="50160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Présentation de l’</a:t>
            </a:r>
            <a:r>
              <a:rPr lang="fr-FR" sz="2800" b="1" dirty="0" err="1" smtClean="0">
                <a:solidFill>
                  <a:schemeClr val="tx1"/>
                </a:solidFill>
              </a:rPr>
              <a:t>inter-collectivité</a:t>
            </a:r>
            <a:r>
              <a:rPr lang="fr-FR" sz="2800" b="1" dirty="0" smtClean="0">
                <a:solidFill>
                  <a:schemeClr val="tx1"/>
                </a:solidFill>
              </a:rPr>
              <a:t> ECOPAC-RTI</a:t>
            </a:r>
          </a:p>
          <a:p>
            <a:pPr algn="ctr"/>
            <a:endParaRPr lang="fr-FR" sz="1600" b="1" dirty="0" smtClean="0">
              <a:solidFill>
                <a:schemeClr val="tx1"/>
              </a:solidFill>
            </a:endParaRPr>
          </a:p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smtClean="0"/>
              <a:t> </a:t>
            </a:r>
          </a:p>
          <a:p>
            <a:pPr marL="514350" indent="-514350" algn="ctr"/>
            <a:endParaRPr lang="fr-FR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58152"/>
              </p:ext>
            </p:extLst>
          </p:nvPr>
        </p:nvGraphicFramePr>
        <p:xfrm>
          <a:off x="467544" y="2276872"/>
          <a:ext cx="8136904" cy="37444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2772"/>
                <a:gridCol w="2446838"/>
                <a:gridCol w="1455462"/>
                <a:gridCol w="1691832"/>
              </a:tblGrid>
              <a:tr h="742427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Nom de l’inter-collectivité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Forme juridique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Nombre de communes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Engagement Financier</a:t>
                      </a:r>
                      <a:endParaRPr lang="fr-FR" sz="2000" dirty="0"/>
                    </a:p>
                  </a:txBody>
                  <a:tcPr/>
                </a:tc>
              </a:tr>
              <a:tr h="3001989"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Entente</a:t>
                      </a:r>
                      <a:r>
                        <a:rPr lang="fr-FR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sur la convention pastorale de 5 départements et du conseil régional de la région de Tillabéri (ECOPAC-RTI)</a:t>
                      </a:r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Cadre de coopération intercommunale pour une gestion concertée des infrastructures agropastorales dans l’espace territorial de l’ECOPAC-RTI</a:t>
                      </a:r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   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4 701 000 CFA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Image 8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13" name="Image 12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88640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2214546" y="449616"/>
            <a:ext cx="1500198" cy="69336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  </a:t>
            </a:r>
            <a:r>
              <a:rPr lang="fr-FR" b="1" dirty="0" smtClean="0"/>
              <a:t>Conférence</a:t>
            </a:r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2357422" y="2000240"/>
            <a:ext cx="223022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b="1" dirty="0" smtClean="0"/>
              <a:t>C C (Bureau Exécutif) </a:t>
            </a:r>
            <a:endParaRPr lang="fr-FR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611659" y="1068687"/>
            <a:ext cx="1602887" cy="7886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/>
              <a:t>E.CO.PA.C-RTI</a:t>
            </a:r>
            <a:endParaRPr lang="fr-FR" b="1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3143240" y="1428736"/>
            <a:ext cx="1714512" cy="4665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b="1" dirty="0" smtClean="0"/>
              <a:t>  </a:t>
            </a:r>
            <a:r>
              <a:rPr lang="fr-FR" b="1" dirty="0" smtClean="0"/>
              <a:t>CGIA  O C</a:t>
            </a:r>
            <a:endParaRPr lang="fr-FR" b="1" dirty="0"/>
          </a:p>
        </p:txBody>
      </p:sp>
      <p:sp>
        <p:nvSpPr>
          <p:cNvPr id="34" name="Rectangle 33"/>
          <p:cNvSpPr/>
          <p:nvPr/>
        </p:nvSpPr>
        <p:spPr>
          <a:xfrm>
            <a:off x="785786" y="5632036"/>
            <a:ext cx="171451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 </a:t>
            </a:r>
            <a:r>
              <a:rPr lang="fr-FR" dirty="0" smtClean="0"/>
              <a:t>CMA    O C  </a:t>
            </a:r>
            <a:r>
              <a:rPr lang="fr-FR" dirty="0" err="1" smtClean="0"/>
              <a:t>C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600490" y="3929450"/>
            <a:ext cx="310741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dirty="0" smtClean="0"/>
              <a:t>Contractualisation</a:t>
            </a:r>
            <a:r>
              <a:rPr lang="fr-FR" sz="2400" b="1" dirty="0" smtClean="0"/>
              <a:t> </a:t>
            </a:r>
            <a:endParaRPr lang="fr-FR" sz="2400" b="1" dirty="0"/>
          </a:p>
        </p:txBody>
      </p:sp>
      <p:sp>
        <p:nvSpPr>
          <p:cNvPr id="64" name="Ellipse 63"/>
          <p:cNvSpPr/>
          <p:nvPr/>
        </p:nvSpPr>
        <p:spPr>
          <a:xfrm>
            <a:off x="214282" y="4832331"/>
            <a:ext cx="2643206" cy="63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OP/GAJEL</a:t>
            </a:r>
            <a:endParaRPr lang="fr-FR" dirty="0"/>
          </a:p>
        </p:txBody>
      </p:sp>
      <p:sp>
        <p:nvSpPr>
          <p:cNvPr id="66" name="Ellipse 65"/>
          <p:cNvSpPr/>
          <p:nvPr/>
        </p:nvSpPr>
        <p:spPr>
          <a:xfrm>
            <a:off x="3000364" y="4786322"/>
            <a:ext cx="1357322" cy="63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COGES</a:t>
            </a:r>
            <a:endParaRPr lang="fr-FR" dirty="0"/>
          </a:p>
        </p:txBody>
      </p:sp>
      <p:sp>
        <p:nvSpPr>
          <p:cNvPr id="67" name="Ellipse 66"/>
          <p:cNvSpPr/>
          <p:nvPr/>
        </p:nvSpPr>
        <p:spPr>
          <a:xfrm>
            <a:off x="2023594" y="2963042"/>
            <a:ext cx="1923020" cy="63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Collectivité Pilote</a:t>
            </a:r>
            <a:endParaRPr lang="fr-FR" dirty="0"/>
          </a:p>
        </p:txBody>
      </p:sp>
      <p:cxnSp>
        <p:nvCxnSpPr>
          <p:cNvPr id="77" name="Connecteur droit avec flèche 76"/>
          <p:cNvCxnSpPr>
            <a:stCxn id="16" idx="2"/>
            <a:endCxn id="16" idx="2"/>
          </p:cNvCxnSpPr>
          <p:nvPr/>
        </p:nvCxnSpPr>
        <p:spPr>
          <a:xfrm rot="5400000">
            <a:off x="3472535" y="2369572"/>
            <a:ext cx="1588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6071" y="-14582"/>
            <a:ext cx="8965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Ancrage </a:t>
            </a:r>
            <a:r>
              <a:rPr lang="fr-FR" sz="2400" b="1" dirty="0"/>
              <a:t>institutionnel et </a:t>
            </a:r>
            <a:r>
              <a:rPr lang="fr-FR" sz="2400" b="1" dirty="0" smtClean="0"/>
              <a:t>territorial - Niger</a:t>
            </a:r>
            <a:endParaRPr lang="fr-FR" sz="2400" b="1" dirty="0"/>
          </a:p>
        </p:txBody>
      </p:sp>
      <p:sp>
        <p:nvSpPr>
          <p:cNvPr id="26" name="Virage 25"/>
          <p:cNvSpPr/>
          <p:nvPr/>
        </p:nvSpPr>
        <p:spPr>
          <a:xfrm>
            <a:off x="80888" y="1538918"/>
            <a:ext cx="530771" cy="501802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à angle droit 26"/>
          <p:cNvSpPr/>
          <p:nvPr/>
        </p:nvSpPr>
        <p:spPr>
          <a:xfrm>
            <a:off x="220085" y="5632036"/>
            <a:ext cx="6251550" cy="913624"/>
          </a:xfrm>
          <a:prstGeom prst="bentUpArrow">
            <a:avLst>
              <a:gd name="adj1" fmla="val 12868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9" name="Connecteur droit avec flèche 48"/>
          <p:cNvCxnSpPr>
            <a:endCxn id="64" idx="0"/>
          </p:cNvCxnSpPr>
          <p:nvPr/>
        </p:nvCxnSpPr>
        <p:spPr>
          <a:xfrm rot="5400000">
            <a:off x="1451256" y="4475744"/>
            <a:ext cx="441216" cy="271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endCxn id="66" idx="1"/>
          </p:cNvCxnSpPr>
          <p:nvPr/>
        </p:nvCxnSpPr>
        <p:spPr>
          <a:xfrm>
            <a:off x="1740631" y="4391115"/>
            <a:ext cx="1458508" cy="48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7" idx="2"/>
          </p:cNvCxnSpPr>
          <p:nvPr/>
        </p:nvCxnSpPr>
        <p:spPr>
          <a:xfrm rot="5400000">
            <a:off x="2518159" y="1553756"/>
            <a:ext cx="857258" cy="357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Virage 60"/>
          <p:cNvSpPr/>
          <p:nvPr/>
        </p:nvSpPr>
        <p:spPr>
          <a:xfrm>
            <a:off x="1532237" y="634346"/>
            <a:ext cx="641253" cy="434340"/>
          </a:xfrm>
          <a:prstGeom prst="bentArrow">
            <a:avLst>
              <a:gd name="adj1" fmla="val 9103"/>
              <a:gd name="adj2" fmla="val 2575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Virage 67"/>
          <p:cNvSpPr/>
          <p:nvPr/>
        </p:nvSpPr>
        <p:spPr>
          <a:xfrm>
            <a:off x="995170" y="2995929"/>
            <a:ext cx="857693" cy="93352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572132" y="714356"/>
            <a:ext cx="2173310" cy="6190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Dispositif financier</a:t>
            </a:r>
            <a:endParaRPr lang="fr-FR" dirty="0"/>
          </a:p>
        </p:txBody>
      </p:sp>
      <p:sp>
        <p:nvSpPr>
          <p:cNvPr id="101" name="Rectangle à coins arrondis 100"/>
          <p:cNvSpPr/>
          <p:nvPr/>
        </p:nvSpPr>
        <p:spPr>
          <a:xfrm>
            <a:off x="5429256" y="1928802"/>
            <a:ext cx="1796603" cy="9144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Compte E.CO.PAC RTI </a:t>
            </a:r>
            <a:endParaRPr lang="fr-FR" dirty="0"/>
          </a:p>
        </p:txBody>
      </p:sp>
      <p:sp>
        <p:nvSpPr>
          <p:cNvPr id="102" name="Rectangle à coins arrondis 101"/>
          <p:cNvSpPr/>
          <p:nvPr/>
        </p:nvSpPr>
        <p:spPr>
          <a:xfrm>
            <a:off x="8072462" y="1214422"/>
            <a:ext cx="685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CM</a:t>
            </a:r>
            <a:endParaRPr lang="fr-FR" dirty="0"/>
          </a:p>
        </p:txBody>
      </p:sp>
      <p:sp>
        <p:nvSpPr>
          <p:cNvPr id="103" name="Rectangle à coins arrondis 102"/>
          <p:cNvSpPr/>
          <p:nvPr/>
        </p:nvSpPr>
        <p:spPr>
          <a:xfrm>
            <a:off x="8143900" y="2214554"/>
            <a:ext cx="685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ETAT</a:t>
            </a:r>
            <a:endParaRPr lang="fr-FR" dirty="0"/>
          </a:p>
        </p:txBody>
      </p:sp>
      <p:sp>
        <p:nvSpPr>
          <p:cNvPr id="104" name="Rectangle 103"/>
          <p:cNvSpPr/>
          <p:nvPr/>
        </p:nvSpPr>
        <p:spPr>
          <a:xfrm>
            <a:off x="8072462" y="3143248"/>
            <a:ext cx="685800" cy="4916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PTE</a:t>
            </a:r>
            <a:endParaRPr lang="fr-FR" dirty="0"/>
          </a:p>
        </p:txBody>
      </p:sp>
      <p:cxnSp>
        <p:nvCxnSpPr>
          <p:cNvPr id="106" name="Connecteur droit avec flèche 105"/>
          <p:cNvCxnSpPr>
            <a:stCxn id="101" idx="3"/>
            <a:endCxn id="104" idx="1"/>
          </p:cNvCxnSpPr>
          <p:nvPr/>
        </p:nvCxnSpPr>
        <p:spPr>
          <a:xfrm>
            <a:off x="7225859" y="2386002"/>
            <a:ext cx="846603" cy="1003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>
            <a:stCxn id="101" idx="3"/>
          </p:cNvCxnSpPr>
          <p:nvPr/>
        </p:nvCxnSpPr>
        <p:spPr>
          <a:xfrm flipV="1">
            <a:off x="7225859" y="1462248"/>
            <a:ext cx="922665" cy="92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>
            <a:stCxn id="101" idx="3"/>
          </p:cNvCxnSpPr>
          <p:nvPr/>
        </p:nvCxnSpPr>
        <p:spPr>
          <a:xfrm>
            <a:off x="7225859" y="2386002"/>
            <a:ext cx="922080" cy="42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5214942" y="5022762"/>
            <a:ext cx="3643337" cy="6181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Financement des activités de             l’ E.CO.PAC.RTI</a:t>
            </a:r>
            <a:endParaRPr lang="fr-FR" b="1" dirty="0"/>
          </a:p>
        </p:txBody>
      </p:sp>
      <p:sp>
        <p:nvSpPr>
          <p:cNvPr id="115" name="Flèche vers le haut 114"/>
          <p:cNvSpPr/>
          <p:nvPr/>
        </p:nvSpPr>
        <p:spPr>
          <a:xfrm>
            <a:off x="1566005" y="6088849"/>
            <a:ext cx="181737" cy="4310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9" name="Connecteur droit avec flèche 118"/>
          <p:cNvCxnSpPr/>
          <p:nvPr/>
        </p:nvCxnSpPr>
        <p:spPr>
          <a:xfrm rot="5400000">
            <a:off x="2640730" y="2674846"/>
            <a:ext cx="534175" cy="42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Rectangle à coins arrondis 54"/>
          <p:cNvSpPr/>
          <p:nvPr/>
        </p:nvSpPr>
        <p:spPr>
          <a:xfrm>
            <a:off x="7786710" y="4143380"/>
            <a:ext cx="914400" cy="4286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COGES</a:t>
            </a:r>
            <a:endParaRPr lang="fr-FR" dirty="0"/>
          </a:p>
        </p:txBody>
      </p:sp>
      <p:cxnSp>
        <p:nvCxnSpPr>
          <p:cNvPr id="62" name="Connecteur droit avec flèche 61"/>
          <p:cNvCxnSpPr>
            <a:stCxn id="101" idx="3"/>
            <a:endCxn id="55" idx="0"/>
          </p:cNvCxnSpPr>
          <p:nvPr/>
        </p:nvCxnSpPr>
        <p:spPr>
          <a:xfrm>
            <a:off x="7225859" y="2386002"/>
            <a:ext cx="1018051" cy="1757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3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282" y="1412776"/>
            <a:ext cx="8715436" cy="52309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fr-FR" sz="2400" b="1" dirty="0" smtClean="0">
                <a:solidFill>
                  <a:schemeClr val="tx1"/>
                </a:solidFill>
              </a:rPr>
              <a:t>Activités Réalisées par le bureau de l’ECOPAC-RTI</a:t>
            </a:r>
          </a:p>
          <a:p>
            <a:pPr marL="514350" indent="-514350"/>
            <a:endParaRPr lang="fr-FR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Elaboration des textes (Statut et Règlement intérieur)</a:t>
            </a:r>
          </a:p>
          <a:p>
            <a:pPr marL="514350" indent="-514350">
              <a:buFont typeface="Courier New" pitchFamily="49" charset="0"/>
              <a:buChar char="o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Recherche de financements auprès des Partenaires Techniques et financiers </a:t>
            </a: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19" y="296185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132" y="373798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334" y="307378"/>
            <a:ext cx="1260324" cy="720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28736"/>
            <a:ext cx="9144000" cy="5715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spcAft>
                <a:spcPts val="1800"/>
              </a:spcAft>
            </a:pPr>
            <a:r>
              <a:rPr lang="fr-FR" sz="3200" b="1" dirty="0" smtClean="0">
                <a:solidFill>
                  <a:schemeClr val="tx1"/>
                </a:solidFill>
              </a:rPr>
              <a:t>Activités réalisées en 2018 - 2019</a:t>
            </a:r>
          </a:p>
          <a:p>
            <a:pPr marL="514350" indent="-514350">
              <a:spcAft>
                <a:spcPts val="600"/>
              </a:spcAft>
            </a:pPr>
            <a:r>
              <a:rPr lang="fr-FR" sz="2400" b="1" dirty="0">
                <a:solidFill>
                  <a:schemeClr val="tx1"/>
                </a:solidFill>
              </a:rPr>
              <a:t>Débats informés &amp; </a:t>
            </a:r>
            <a:r>
              <a:rPr lang="fr-FR" sz="2400" b="1" dirty="0" smtClean="0">
                <a:solidFill>
                  <a:schemeClr val="tx1"/>
                </a:solidFill>
              </a:rPr>
              <a:t>diagnostic </a:t>
            </a:r>
            <a:r>
              <a:rPr lang="fr-FR" sz="2400" b="1" dirty="0">
                <a:solidFill>
                  <a:schemeClr val="tx1"/>
                </a:solidFill>
              </a:rPr>
              <a:t>territorial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Tenue d’un </a:t>
            </a:r>
            <a:r>
              <a:rPr lang="fr-FR" sz="2400" dirty="0" smtClean="0">
                <a:solidFill>
                  <a:schemeClr val="tx1"/>
                </a:solidFill>
              </a:rPr>
              <a:t>débat informé </a:t>
            </a:r>
            <a:r>
              <a:rPr lang="fr-FR" sz="2400" dirty="0">
                <a:solidFill>
                  <a:schemeClr val="tx1"/>
                </a:solidFill>
              </a:rPr>
              <a:t>sur le commerce du bétail en Afrique de l’Ouest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Collecte de données pour l’élaboration d’un diagnostic de la filière agropastorale dans la zone d’intervention du projet </a:t>
            </a:r>
          </a:p>
          <a:p>
            <a:pPr marL="514350" indent="-514350"/>
            <a:endParaRPr lang="fr-FR" sz="2000" dirty="0" smtClean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Sécurisation des pistes à bétail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50 km de tronçons d’une piste à bétail identifiés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Tenue des rencontres de concertation avec les acteurs des 11 villages longeant la piste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Négociation d’un tronçon de 30 km en cours       </a:t>
            </a:r>
          </a:p>
          <a:p>
            <a:pPr marL="514350" indent="-514350" algn="ctr">
              <a:buAutoNum type="arabicPeriod"/>
            </a:pPr>
            <a:endParaRPr lang="fr-FR" sz="32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28736"/>
            <a:ext cx="9180512" cy="57150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spcAft>
                <a:spcPts val="600"/>
              </a:spcAft>
            </a:pPr>
            <a:r>
              <a:rPr lang="fr-FR" sz="2400" b="1" dirty="0">
                <a:solidFill>
                  <a:schemeClr val="tx1"/>
                </a:solidFill>
              </a:rPr>
              <a:t>Marchés à bétail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fr-FR" sz="2300" dirty="0">
                <a:solidFill>
                  <a:schemeClr val="tx1"/>
                </a:solidFill>
              </a:rPr>
              <a:t>Collecte mensuelle de données statistiques sur les marchés de </a:t>
            </a:r>
            <a:r>
              <a:rPr lang="fr-FR" sz="2300" dirty="0" err="1">
                <a:solidFill>
                  <a:schemeClr val="tx1"/>
                </a:solidFill>
              </a:rPr>
              <a:t>Bokki</a:t>
            </a:r>
            <a:r>
              <a:rPr lang="fr-FR" sz="2300" dirty="0">
                <a:solidFill>
                  <a:schemeClr val="tx1"/>
                </a:solidFill>
              </a:rPr>
              <a:t> (commune rurale de </a:t>
            </a:r>
            <a:r>
              <a:rPr lang="fr-FR" sz="2300" dirty="0" err="1" smtClean="0">
                <a:solidFill>
                  <a:schemeClr val="tx1"/>
                </a:solidFill>
              </a:rPr>
              <a:t>Tamou</a:t>
            </a:r>
            <a:r>
              <a:rPr lang="fr-FR" sz="2300" dirty="0" smtClean="0">
                <a:solidFill>
                  <a:schemeClr val="tx1"/>
                </a:solidFill>
              </a:rPr>
              <a:t>) </a:t>
            </a:r>
            <a:r>
              <a:rPr lang="fr-FR" sz="2300" dirty="0">
                <a:solidFill>
                  <a:schemeClr val="tx1"/>
                </a:solidFill>
              </a:rPr>
              <a:t>et le marché de </a:t>
            </a:r>
            <a:r>
              <a:rPr lang="fr-FR" sz="2300" dirty="0" err="1">
                <a:solidFill>
                  <a:schemeClr val="tx1"/>
                </a:solidFill>
              </a:rPr>
              <a:t>Torodi</a:t>
            </a:r>
            <a:r>
              <a:rPr lang="fr-FR" sz="2300" dirty="0">
                <a:solidFill>
                  <a:schemeClr val="tx1"/>
                </a:solidFill>
              </a:rPr>
              <a:t> (Commune rurale de </a:t>
            </a:r>
            <a:r>
              <a:rPr lang="fr-FR" sz="2300" dirty="0" err="1">
                <a:solidFill>
                  <a:schemeClr val="tx1"/>
                </a:solidFill>
              </a:rPr>
              <a:t>Torodi</a:t>
            </a:r>
            <a:r>
              <a:rPr lang="fr-FR" sz="2300" dirty="0">
                <a:solidFill>
                  <a:schemeClr val="tx1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fr-FR" sz="2300" dirty="0" smtClean="0">
                <a:solidFill>
                  <a:schemeClr val="tx1"/>
                </a:solidFill>
              </a:rPr>
              <a:t>Organisation d’une </a:t>
            </a:r>
            <a:r>
              <a:rPr lang="fr-FR" sz="2300" dirty="0">
                <a:solidFill>
                  <a:schemeClr val="tx1"/>
                </a:solidFill>
              </a:rPr>
              <a:t>visite d’échange au niveau de l’ANOPER au Bénin: visite de 3 marchés dont un marché autogéré (</a:t>
            </a:r>
            <a:r>
              <a:rPr lang="fr-FR" sz="2300" dirty="0" err="1">
                <a:solidFill>
                  <a:schemeClr val="tx1"/>
                </a:solidFill>
              </a:rPr>
              <a:t>Gogounou</a:t>
            </a:r>
            <a:r>
              <a:rPr lang="fr-FR" sz="2300" dirty="0">
                <a:solidFill>
                  <a:schemeClr val="tx1"/>
                </a:solidFill>
              </a:rPr>
              <a:t>), un marché semi-autogéré (</a:t>
            </a:r>
            <a:r>
              <a:rPr lang="fr-FR" sz="2300" dirty="0" err="1">
                <a:solidFill>
                  <a:schemeClr val="tx1"/>
                </a:solidFill>
              </a:rPr>
              <a:t>Derassi</a:t>
            </a:r>
            <a:r>
              <a:rPr lang="fr-FR" sz="2300" dirty="0">
                <a:solidFill>
                  <a:schemeClr val="tx1"/>
                </a:solidFill>
              </a:rPr>
              <a:t>) et un marché traditionnel (petit paris)</a:t>
            </a:r>
            <a:endParaRPr lang="fr-FR" sz="2300" b="1" dirty="0">
              <a:solidFill>
                <a:schemeClr val="tx1"/>
              </a:solidFill>
            </a:endParaRPr>
          </a:p>
          <a:p>
            <a:pPr marL="514350" indent="-514350"/>
            <a:endParaRPr lang="fr-FR" sz="1050" b="1" dirty="0" smtClean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Aire de repos</a:t>
            </a:r>
            <a:endParaRPr lang="fr-FR" sz="2400" b="1" dirty="0">
              <a:solidFill>
                <a:schemeClr val="tx1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fr-FR" sz="2300" dirty="0" smtClean="0">
                <a:solidFill>
                  <a:schemeClr val="tx1"/>
                </a:solidFill>
              </a:rPr>
              <a:t>Un site identifié par les acteurs de la commune de Makalondi  pour une aire de repos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300" dirty="0" smtClean="0">
                <a:solidFill>
                  <a:schemeClr val="tx1"/>
                </a:solidFill>
              </a:rPr>
              <a:t>5 villages environnants identifiés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fr-FR" sz="2300" dirty="0" smtClean="0">
                <a:solidFill>
                  <a:schemeClr val="tx1"/>
                </a:solidFill>
              </a:rPr>
              <a:t>Tenue des rencontres d’information et de concertation avec les acteurs des 5 villages environnants</a:t>
            </a: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28736"/>
            <a:ext cx="9144000" cy="54292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endParaRPr lang="fr-FR" sz="2400" b="1" dirty="0" smtClean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Aliment </a:t>
            </a:r>
            <a:r>
              <a:rPr lang="fr-FR" sz="2400" b="1" dirty="0">
                <a:solidFill>
                  <a:schemeClr val="tx1"/>
                </a:solidFill>
              </a:rPr>
              <a:t>bétail 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4 points de vente mis en place dans 4 communes de la zone du projet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4 comités de gestion mis en place et formés sur la tenue des documents de gestion de stock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176 tonnes de son de blé achetées, 151 tonnes vendues 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Montant des recettes versées dans le compte : 24 462 000 FCFA</a:t>
            </a:r>
          </a:p>
          <a:p>
            <a:pPr marL="514350" indent="-514350"/>
            <a:endParaRPr lang="fr-FR" sz="1600" b="1" dirty="0" smtClean="0">
              <a:solidFill>
                <a:schemeClr val="tx1"/>
              </a:solidFill>
            </a:endParaRPr>
          </a:p>
          <a:p>
            <a:pPr marL="514350" indent="-514350">
              <a:spcAft>
                <a:spcPts val="600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Construction de magasins d’aliment bétail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2 </a:t>
            </a:r>
            <a:r>
              <a:rPr lang="fr-FR" sz="2400" dirty="0">
                <a:solidFill>
                  <a:schemeClr val="tx1"/>
                </a:solidFill>
              </a:rPr>
              <a:t>sites identifiés dans les communes de Say et de </a:t>
            </a:r>
            <a:r>
              <a:rPr lang="fr-FR" sz="2400" dirty="0" err="1">
                <a:solidFill>
                  <a:schemeClr val="tx1"/>
                </a:solidFill>
              </a:rPr>
              <a:t>Torodi</a:t>
            </a:r>
            <a:r>
              <a:rPr lang="fr-FR" sz="2400" dirty="0">
                <a:solidFill>
                  <a:schemeClr val="tx1"/>
                </a:solidFill>
              </a:rPr>
              <a:t> ;</a:t>
            </a:r>
          </a:p>
          <a:p>
            <a:pPr marL="514350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</a:rPr>
              <a:t>Octroi d’actes de cession des sites par les maires des </a:t>
            </a:r>
            <a:r>
              <a:rPr lang="fr-FR" sz="2400" dirty="0" smtClean="0">
                <a:solidFill>
                  <a:schemeClr val="tx1"/>
                </a:solidFill>
              </a:rPr>
              <a:t>2 collectivités bénéficiaires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fr-FR" sz="2000" dirty="0" smtClean="0">
                <a:solidFill>
                  <a:schemeClr val="tx1"/>
                </a:solidFill>
              </a:rPr>
              <a:t>  </a:t>
            </a:r>
            <a:r>
              <a:rPr lang="fr-FR" sz="2400" b="1" dirty="0" smtClean="0">
                <a:solidFill>
                  <a:schemeClr val="tx1"/>
                </a:solidFill>
              </a:rPr>
              <a:t>  </a:t>
            </a:r>
            <a:endParaRPr lang="fr-FR" sz="3200" b="1" dirty="0" smtClean="0">
              <a:solidFill>
                <a:schemeClr val="tx1"/>
              </a:solidFill>
            </a:endParaRP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457400"/>
            <a:ext cx="9180512" cy="5400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25549" y="1628800"/>
            <a:ext cx="8786874" cy="50720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400" b="1" dirty="0" smtClean="0">
              <a:latin typeface="Trebuchet MS" panose="020B0603020202020204" pitchFamily="34" charset="0"/>
            </a:endParaRPr>
          </a:p>
          <a:p>
            <a:r>
              <a:rPr lang="fr-FR" sz="2400" b="1" dirty="0" smtClean="0">
                <a:latin typeface="+mn-lt"/>
              </a:rPr>
              <a:t>DIFFICULTÉS RENCONTRÉES ET PISTES DE SOLUTIONS</a:t>
            </a:r>
          </a:p>
          <a:p>
            <a:pPr algn="l"/>
            <a:endParaRPr lang="fr-FR" sz="2400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latin typeface="+mn-lt"/>
              </a:rPr>
              <a:t>Difficultés</a:t>
            </a:r>
            <a:r>
              <a:rPr lang="fr-FR" sz="2400" dirty="0" smtClean="0">
                <a:latin typeface="+mn-lt"/>
              </a:rPr>
              <a:t>: Mobilité réduite (mesure </a:t>
            </a:r>
            <a:r>
              <a:rPr lang="fr-FR" sz="2400" dirty="0">
                <a:latin typeface="+mn-lt"/>
              </a:rPr>
              <a:t>d’urgence </a:t>
            </a:r>
            <a:r>
              <a:rPr lang="fr-FR" sz="2400" dirty="0" smtClean="0">
                <a:latin typeface="+mn-lt"/>
              </a:rPr>
              <a:t>….)</a:t>
            </a:r>
          </a:p>
          <a:p>
            <a:pPr algn="l"/>
            <a:endParaRPr lang="fr-FR" sz="2400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Instabilité </a:t>
            </a:r>
            <a:r>
              <a:rPr lang="fr-FR" sz="2400" dirty="0">
                <a:latin typeface="+mn-lt"/>
              </a:rPr>
              <a:t>politique au niveau des collectivités membres de l’ECOPAC-RTI </a:t>
            </a:r>
            <a:r>
              <a:rPr lang="fr-FR" sz="2400" dirty="0" smtClean="0">
                <a:latin typeface="+mn-lt"/>
              </a:rPr>
              <a:t>(destitution </a:t>
            </a:r>
            <a:r>
              <a:rPr lang="fr-FR" sz="2400" dirty="0">
                <a:latin typeface="+mn-lt"/>
              </a:rPr>
              <a:t>et départ de certains </a:t>
            </a:r>
            <a:r>
              <a:rPr lang="fr-FR" sz="2400" dirty="0" smtClean="0">
                <a:latin typeface="+mn-lt"/>
              </a:rPr>
              <a:t>maires)</a:t>
            </a:r>
          </a:p>
          <a:p>
            <a:pPr algn="l"/>
            <a:endParaRPr lang="fr-FR" sz="2400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b="1" u="sng" dirty="0" smtClean="0">
                <a:latin typeface="+mn-lt"/>
              </a:rPr>
              <a:t>Solutions</a:t>
            </a:r>
            <a:r>
              <a:rPr lang="fr-FR" sz="2400" dirty="0" smtClean="0">
                <a:latin typeface="+mn-lt"/>
              </a:rPr>
              <a:t> : Forum des acteurs sur le thème : « Rôle des communautés face à l’extrémisme violent et les conflits intercommunautaires » (financement de l’ambassade des USA et l’ONG </a:t>
            </a:r>
            <a:r>
              <a:rPr lang="fr-FR" sz="2400" dirty="0" err="1" smtClean="0">
                <a:latin typeface="+mn-lt"/>
              </a:rPr>
              <a:t>Promédiation</a:t>
            </a:r>
            <a:r>
              <a:rPr lang="fr-FR" sz="2400" dirty="0" smtClean="0">
                <a:latin typeface="+mn-lt"/>
              </a:rPr>
              <a:t>)</a:t>
            </a:r>
          </a:p>
          <a:p>
            <a:pPr algn="l"/>
            <a:endParaRPr lang="fr-FR" sz="2400" dirty="0" smtClean="0"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+mn-lt"/>
              </a:rPr>
              <a:t>Participation aux Cadres de concertation sur la culture de la paix (instituts de recherche; UAM/LASDEL …)</a:t>
            </a:r>
            <a:endParaRPr lang="fr-FR" sz="1800" dirty="0" smtClean="0">
              <a:latin typeface="Trebuchet MS" panose="020B0603020202020204" pitchFamily="34" charset="0"/>
            </a:endParaRPr>
          </a:p>
          <a:p>
            <a:endParaRPr lang="fr-FR" sz="1800" dirty="0" smtClean="0">
              <a:latin typeface="Trebuchet MS" panose="020B0603020202020204" pitchFamily="34" charset="0"/>
            </a:endParaRPr>
          </a:p>
          <a:p>
            <a:endParaRPr lang="fr-FR" sz="2400" b="1" dirty="0" smtClean="0">
              <a:latin typeface="Trebuchet MS" panose="020B0603020202020204" pitchFamily="34" charset="0"/>
            </a:endParaRPr>
          </a:p>
        </p:txBody>
      </p:sp>
      <p:pic>
        <p:nvPicPr>
          <p:cNvPr id="8" name="Image 7" descr="Logo U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30" y="321543"/>
            <a:ext cx="1212215" cy="750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E:\PROJETS\6. PARSAO\Logo_AFD_2016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543" y="399156"/>
            <a:ext cx="1464945" cy="734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7745" y="332736"/>
            <a:ext cx="1260324" cy="720000"/>
          </a:xfrm>
          <a:prstGeom prst="rect">
            <a:avLst/>
          </a:prstGeom>
        </p:spPr>
      </p:pic>
      <p:pic>
        <p:nvPicPr>
          <p:cNvPr id="12" name="Image 11"/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07671" y="105507"/>
            <a:ext cx="1200233" cy="1163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19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4263</TotalTime>
  <Words>522</Words>
  <Application>Microsoft Office PowerPoint</Application>
  <PresentationFormat>Affichage à l'écran (4:3)</PresentationFormat>
  <Paragraphs>104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Courier New</vt:lpstr>
      <vt:lpstr>Trebuchet MS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Beverly BRULLEFERT</dc:creator>
  <cp:lastModifiedBy>Aliénor ADER</cp:lastModifiedBy>
  <cp:revision>341</cp:revision>
  <dcterms:created xsi:type="dcterms:W3CDTF">2015-01-20T16:46:24Z</dcterms:created>
  <dcterms:modified xsi:type="dcterms:W3CDTF">2019-11-17T16:39:46Z</dcterms:modified>
</cp:coreProperties>
</file>