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286" r:id="rId2"/>
    <p:sldId id="287" r:id="rId3"/>
    <p:sldId id="264" r:id="rId4"/>
    <p:sldId id="279" r:id="rId5"/>
    <p:sldId id="274" r:id="rId6"/>
    <p:sldId id="258" r:id="rId7"/>
    <p:sldId id="285" r:id="rId8"/>
    <p:sldId id="265" r:id="rId9"/>
    <p:sldId id="266" r:id="rId10"/>
    <p:sldId id="267" r:id="rId11"/>
    <p:sldId id="282" r:id="rId12"/>
    <p:sldId id="271" r:id="rId13"/>
    <p:sldId id="283" r:id="rId14"/>
    <p:sldId id="284" r:id="rId15"/>
    <p:sldId id="262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imYEjx7ZLO/GvNTf6QW/a+2dFo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686" autoAdjust="0"/>
  </p:normalViewPr>
  <p:slideViewPr>
    <p:cSldViewPr snapToGrid="0">
      <p:cViewPr varScale="1">
        <p:scale>
          <a:sx n="66" d="100"/>
          <a:sy n="66" d="100"/>
        </p:scale>
        <p:origin x="1208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ocuments\DONNEES%20MAB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ocuments\DONNEES%20MAB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ocuments\DONNEES%20MAB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800" b="1" dirty="0" smtClean="0"/>
              <a:t>Evolution</a:t>
            </a:r>
            <a:r>
              <a:rPr lang="fr-BE" sz="1800" b="1" baseline="0" dirty="0" smtClean="0"/>
              <a:t> </a:t>
            </a:r>
            <a:r>
              <a:rPr lang="fr-BE" sz="1800" b="1" baseline="0" dirty="0"/>
              <a:t>des ventes à </a:t>
            </a:r>
            <a:r>
              <a:rPr lang="fr-BE" sz="1800" b="1" baseline="0" dirty="0" err="1"/>
              <a:t>Bokki</a:t>
            </a:r>
            <a:r>
              <a:rPr lang="fr-BE" sz="1800" b="1" baseline="0" dirty="0"/>
              <a:t> </a:t>
            </a:r>
          </a:p>
          <a:p>
            <a:pPr>
              <a:defRPr/>
            </a:pPr>
            <a:r>
              <a:rPr lang="fr-BE" baseline="0" dirty="0"/>
              <a:t>(1ier semestre 2020 - 1ier semestre 2021)</a:t>
            </a:r>
            <a:endParaRPr lang="fr-BE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'2021 _ Bovin _ Suivi statist...'!$H$15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'2021 _ Bovin _ Suivi statist...'!$H$16:$H$21</c:f>
              <c:numCache>
                <c:formatCode>General</c:formatCode>
                <c:ptCount val="6"/>
                <c:pt idx="0">
                  <c:v>569</c:v>
                </c:pt>
                <c:pt idx="1">
                  <c:v>395</c:v>
                </c:pt>
                <c:pt idx="2">
                  <c:v>382</c:v>
                </c:pt>
                <c:pt idx="3">
                  <c:v>230</c:v>
                </c:pt>
                <c:pt idx="4">
                  <c:v>358</c:v>
                </c:pt>
                <c:pt idx="5">
                  <c:v>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DC-4F3D-8E02-868D7E297B0D}"/>
            </c:ext>
          </c:extLst>
        </c:ser>
        <c:ser>
          <c:idx val="1"/>
          <c:order val="1"/>
          <c:tx>
            <c:strRef>
              <c:f>'2021 _ Bovin _ Suivi statist...'!$I$15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'2021 _ Bovin _ Suivi statist...'!$I$16:$I$21</c:f>
              <c:numCache>
                <c:formatCode>General</c:formatCode>
                <c:ptCount val="6"/>
                <c:pt idx="0">
                  <c:v>603</c:v>
                </c:pt>
                <c:pt idx="1">
                  <c:v>581</c:v>
                </c:pt>
                <c:pt idx="2">
                  <c:v>332</c:v>
                </c:pt>
                <c:pt idx="3">
                  <c:v>900</c:v>
                </c:pt>
                <c:pt idx="4">
                  <c:v>540</c:v>
                </c:pt>
                <c:pt idx="5">
                  <c:v>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DC-4F3D-8E02-868D7E297B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3878192"/>
        <c:axId val="223880432"/>
      </c:barChart>
      <c:catAx>
        <c:axId val="22387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3880432"/>
        <c:crosses val="autoZero"/>
        <c:auto val="1"/>
        <c:lblAlgn val="ctr"/>
        <c:lblOffset val="100"/>
        <c:noMultiLvlLbl val="0"/>
      </c:catAx>
      <c:valAx>
        <c:axId val="22388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387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b="1" i="0" baseline="0" dirty="0" smtClean="0">
                <a:effectLst/>
              </a:rPr>
              <a:t>Evolution des ventes à </a:t>
            </a:r>
            <a:r>
              <a:rPr lang="fr-FR" sz="1800" b="1" i="0" baseline="0" dirty="0" err="1" smtClean="0">
                <a:effectLst/>
              </a:rPr>
              <a:t>Torodi</a:t>
            </a:r>
            <a:endParaRPr lang="fr-BE" dirty="0" smtClean="0">
              <a:effectLst/>
            </a:endParaRPr>
          </a:p>
          <a:p>
            <a:pPr>
              <a:defRPr/>
            </a:pPr>
            <a:r>
              <a:rPr lang="fr-FR" sz="1600" b="0" i="0" baseline="0" dirty="0" smtClean="0">
                <a:effectLst/>
              </a:rPr>
              <a:t>(1</a:t>
            </a:r>
            <a:r>
              <a:rPr lang="fr-FR" sz="1600" b="0" i="0" baseline="30000" dirty="0" smtClean="0">
                <a:effectLst/>
              </a:rPr>
              <a:t>ier</a:t>
            </a:r>
            <a:r>
              <a:rPr lang="fr-FR" sz="1600" b="0" i="0" baseline="0" dirty="0" smtClean="0">
                <a:effectLst/>
              </a:rPr>
              <a:t> semestre 2020 – 1</a:t>
            </a:r>
            <a:r>
              <a:rPr lang="fr-FR" sz="1600" b="0" i="0" baseline="30000" dirty="0" smtClean="0">
                <a:effectLst/>
              </a:rPr>
              <a:t>ier</a:t>
            </a:r>
            <a:r>
              <a:rPr lang="fr-FR" sz="1600" b="0" i="0" baseline="0" dirty="0" smtClean="0">
                <a:effectLst/>
              </a:rPr>
              <a:t> semestre 2021)</a:t>
            </a:r>
            <a:endParaRPr lang="fr-BE" sz="12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'[Graphique dans Microsoft PowerPoint]2021 _ Bovin _ Suivi statist...'!$L$15</c:f>
              <c:strCache>
                <c:ptCount val="1"/>
                <c:pt idx="0">
                  <c:v>Année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'[Graphique dans Microsoft PowerPoint]2021 _ Bovin _ Suivi statist...'!$L$16:$L$21</c:f>
              <c:numCache>
                <c:formatCode>_-* #,##0\ _€_-;\-* #,##0\ _€_-;_-* "-"??\ _€_-;_-@_-</c:formatCode>
                <c:ptCount val="6"/>
                <c:pt idx="0">
                  <c:v>1792</c:v>
                </c:pt>
                <c:pt idx="1">
                  <c:v>1355</c:v>
                </c:pt>
                <c:pt idx="2">
                  <c:v>2181</c:v>
                </c:pt>
                <c:pt idx="3">
                  <c:v>2048</c:v>
                </c:pt>
                <c:pt idx="4">
                  <c:v>2713</c:v>
                </c:pt>
                <c:pt idx="5">
                  <c:v>4168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8C-4C55-967D-172F6BA025C6}"/>
            </c:ext>
          </c:extLst>
        </c:ser>
        <c:ser>
          <c:idx val="1"/>
          <c:order val="1"/>
          <c:tx>
            <c:strRef>
              <c:f>'[Graphique dans Microsoft PowerPoint]2021 _ Bovin _ Suivi statist...'!$M$15</c:f>
              <c:strCache>
                <c:ptCount val="1"/>
                <c:pt idx="0">
                  <c:v>Année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'[Graphique dans Microsoft PowerPoint]2021 _ Bovin _ Suivi statist...'!$M$16:$M$21</c:f>
              <c:numCache>
                <c:formatCode>_-* #,##0\ _€_-;\-* #,##0\ _€_-;_-* "-"??\ _€_-;_-@_-</c:formatCode>
                <c:ptCount val="6"/>
                <c:pt idx="0">
                  <c:v>2185</c:v>
                </c:pt>
                <c:pt idx="1">
                  <c:v>2835</c:v>
                </c:pt>
                <c:pt idx="2">
                  <c:v>1862</c:v>
                </c:pt>
                <c:pt idx="3">
                  <c:v>1458</c:v>
                </c:pt>
                <c:pt idx="4">
                  <c:v>1876</c:v>
                </c:pt>
                <c:pt idx="5">
                  <c:v>4036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8C-4C55-967D-172F6BA025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0439440"/>
        <c:axId val="230440000"/>
      </c:barChart>
      <c:catAx>
        <c:axId val="23043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30440000"/>
        <c:crosses val="autoZero"/>
        <c:auto val="1"/>
        <c:lblAlgn val="ctr"/>
        <c:lblOffset val="100"/>
        <c:noMultiLvlLbl val="0"/>
      </c:catAx>
      <c:valAx>
        <c:axId val="23044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€_-;\-* #,##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3043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Situation des Bovins sur le MAB de FADA en 2020</a:t>
            </a:r>
            <a:endParaRPr lang="x-none"/>
          </a:p>
          <a:p>
            <a:pPr>
              <a:defRPr/>
            </a:pPr>
            <a:endParaRPr lang="fr-F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'Bvs Pré-vds-20'!$B$2:$B$3</c:f>
              <c:strCache>
                <c:ptCount val="2"/>
                <c:pt idx="0">
                  <c:v>BOVINS</c:v>
                </c:pt>
                <c:pt idx="1">
                  <c:v>PRESENTES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'Bvs Pré-vds-20'!$A$4:$A$15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'Bvs Pré-vds-20'!$B$4:$B$15</c:f>
              <c:numCache>
                <c:formatCode>General</c:formatCode>
                <c:ptCount val="12"/>
                <c:pt idx="0">
                  <c:v>2272</c:v>
                </c:pt>
                <c:pt idx="1">
                  <c:v>1705</c:v>
                </c:pt>
                <c:pt idx="2">
                  <c:v>1407</c:v>
                </c:pt>
                <c:pt idx="4">
                  <c:v>1872</c:v>
                </c:pt>
                <c:pt idx="5">
                  <c:v>1074</c:v>
                </c:pt>
                <c:pt idx="6">
                  <c:v>1630</c:v>
                </c:pt>
                <c:pt idx="7">
                  <c:v>2030</c:v>
                </c:pt>
                <c:pt idx="8">
                  <c:v>3351</c:v>
                </c:pt>
                <c:pt idx="9">
                  <c:v>3174</c:v>
                </c:pt>
                <c:pt idx="10">
                  <c:v>3513</c:v>
                </c:pt>
                <c:pt idx="11">
                  <c:v>2853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06-4D5A-928E-A345A242FBD7}"/>
            </c:ext>
          </c:extLst>
        </c:ser>
        <c:ser>
          <c:idx val="1"/>
          <c:order val="1"/>
          <c:tx>
            <c:strRef>
              <c:f>'Bvs Pré-vds-20'!$C$2:$C$3</c:f>
              <c:strCache>
                <c:ptCount val="2"/>
                <c:pt idx="0">
                  <c:v>BOVINS</c:v>
                </c:pt>
                <c:pt idx="1">
                  <c:v>VENDUS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'Bvs Pré-vds-20'!$A$4:$A$15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'Bvs Pré-vds-20'!$C$4:$C$15</c:f>
              <c:numCache>
                <c:formatCode>General</c:formatCode>
                <c:ptCount val="12"/>
                <c:pt idx="0">
                  <c:v>1419</c:v>
                </c:pt>
                <c:pt idx="1">
                  <c:v>1161</c:v>
                </c:pt>
                <c:pt idx="2">
                  <c:v>1019</c:v>
                </c:pt>
                <c:pt idx="4">
                  <c:v>1066</c:v>
                </c:pt>
                <c:pt idx="5">
                  <c:v>658</c:v>
                </c:pt>
                <c:pt idx="6">
                  <c:v>1071</c:v>
                </c:pt>
                <c:pt idx="7">
                  <c:v>1746</c:v>
                </c:pt>
                <c:pt idx="8">
                  <c:v>2471</c:v>
                </c:pt>
                <c:pt idx="9">
                  <c:v>2215</c:v>
                </c:pt>
                <c:pt idx="10">
                  <c:v>2654</c:v>
                </c:pt>
                <c:pt idx="11">
                  <c:v>2057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06-4D5A-928E-A345A242FB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6850432"/>
        <c:axId val="223880992"/>
      </c:lineChart>
      <c:catAx>
        <c:axId val="22685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3880992"/>
        <c:crosses val="autoZero"/>
        <c:auto val="1"/>
        <c:lblAlgn val="ctr"/>
        <c:lblOffset val="100"/>
        <c:noMultiLvlLbl val="0"/>
      </c:catAx>
      <c:valAx>
        <c:axId val="223880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68504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Situation des Bovin sur le MAB de Fada de Janvier à Septembre 2021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'BVS-21'!$B$2:$B$3</c:f>
              <c:strCache>
                <c:ptCount val="2"/>
                <c:pt idx="0">
                  <c:v>BOVINS</c:v>
                </c:pt>
                <c:pt idx="1">
                  <c:v>PRESENTES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'BVS-21'!$A$4:$A$12</c:f>
              <c:strCache>
                <c:ptCount val="9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</c:strCache>
            </c:strRef>
          </c:cat>
          <c:val>
            <c:numRef>
              <c:f>'BVS-21'!$B$4:$B$12</c:f>
              <c:numCache>
                <c:formatCode>General</c:formatCode>
                <c:ptCount val="9"/>
                <c:pt idx="0">
                  <c:v>3821</c:v>
                </c:pt>
                <c:pt idx="1">
                  <c:v>1807</c:v>
                </c:pt>
                <c:pt idx="2">
                  <c:v>1851</c:v>
                </c:pt>
                <c:pt idx="3">
                  <c:v>1813</c:v>
                </c:pt>
                <c:pt idx="4">
                  <c:v>2196</c:v>
                </c:pt>
                <c:pt idx="5">
                  <c:v>1699</c:v>
                </c:pt>
                <c:pt idx="6">
                  <c:v>2095</c:v>
                </c:pt>
                <c:pt idx="7">
                  <c:v>4214</c:v>
                </c:pt>
                <c:pt idx="8">
                  <c:v>4384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74-4A06-9080-9D2B1052633B}"/>
            </c:ext>
          </c:extLst>
        </c:ser>
        <c:ser>
          <c:idx val="1"/>
          <c:order val="1"/>
          <c:tx>
            <c:strRef>
              <c:f>'BVS-21'!$C$2:$C$3</c:f>
              <c:strCache>
                <c:ptCount val="2"/>
                <c:pt idx="0">
                  <c:v>BOVINS</c:v>
                </c:pt>
                <c:pt idx="1">
                  <c:v>VENDUS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'BVS-21'!$A$4:$A$12</c:f>
              <c:strCache>
                <c:ptCount val="9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</c:strCache>
            </c:strRef>
          </c:cat>
          <c:val>
            <c:numRef>
              <c:f>'BVS-21'!$C$4:$C$12</c:f>
              <c:numCache>
                <c:formatCode>General</c:formatCode>
                <c:ptCount val="9"/>
                <c:pt idx="0">
                  <c:v>2528</c:v>
                </c:pt>
                <c:pt idx="1">
                  <c:v>1409</c:v>
                </c:pt>
                <c:pt idx="2">
                  <c:v>1444</c:v>
                </c:pt>
                <c:pt idx="3">
                  <c:v>1279</c:v>
                </c:pt>
                <c:pt idx="4">
                  <c:v>1489</c:v>
                </c:pt>
                <c:pt idx="5">
                  <c:v>982</c:v>
                </c:pt>
                <c:pt idx="6">
                  <c:v>1515</c:v>
                </c:pt>
                <c:pt idx="7">
                  <c:v>3299</c:v>
                </c:pt>
                <c:pt idx="8">
                  <c:v>3362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74-4A06-9080-9D2B10526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944656"/>
        <c:axId val="112945216"/>
      </c:lineChart>
      <c:catAx>
        <c:axId val="11294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2945216"/>
        <c:crosses val="autoZero"/>
        <c:auto val="1"/>
        <c:lblAlgn val="ctr"/>
        <c:lblOffset val="100"/>
        <c:noMultiLvlLbl val="0"/>
      </c:catAx>
      <c:valAx>
        <c:axId val="11294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29446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Situation des petits ruminants sur le MAB de FADA </a:t>
            </a:r>
            <a:r>
              <a:rPr lang="en-US" dirty="0" err="1"/>
              <a:t>en</a:t>
            </a:r>
            <a:r>
              <a:rPr lang="en-US" dirty="0"/>
              <a:t> 2020</a:t>
            </a:r>
            <a:endParaRPr lang="x-none" dirty="0"/>
          </a:p>
          <a:p>
            <a:pPr>
              <a:defRPr/>
            </a:pPr>
            <a:endParaRPr lang="fr-FR" dirty="0"/>
          </a:p>
        </c:rich>
      </c:tx>
      <c:layout>
        <c:manualLayout>
          <c:xMode val="edge"/>
          <c:yMode val="edge"/>
          <c:x val="0.1381639419897711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'PR Pré-vds-20'!$B$2:$B$3</c:f>
              <c:strCache>
                <c:ptCount val="2"/>
                <c:pt idx="0">
                  <c:v>PETITS RUMINANTS</c:v>
                </c:pt>
                <c:pt idx="1">
                  <c:v>PRESENTES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'PR Pré-vds-20'!$A$4:$A$15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'PR Pré-vds-20'!$B$4:$B$15</c:f>
              <c:numCache>
                <c:formatCode>General</c:formatCode>
                <c:ptCount val="12"/>
                <c:pt idx="0">
                  <c:v>8132</c:v>
                </c:pt>
                <c:pt idx="1">
                  <c:v>8410</c:v>
                </c:pt>
                <c:pt idx="2">
                  <c:v>8141</c:v>
                </c:pt>
                <c:pt idx="4">
                  <c:v>7761</c:v>
                </c:pt>
                <c:pt idx="5">
                  <c:v>9417</c:v>
                </c:pt>
                <c:pt idx="6">
                  <c:v>14766</c:v>
                </c:pt>
                <c:pt idx="7">
                  <c:v>8376</c:v>
                </c:pt>
                <c:pt idx="8">
                  <c:v>10409</c:v>
                </c:pt>
                <c:pt idx="9">
                  <c:v>11780</c:v>
                </c:pt>
                <c:pt idx="10">
                  <c:v>14377</c:v>
                </c:pt>
                <c:pt idx="11" formatCode="#,##0">
                  <c:v>13838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BA-4AB4-8020-43A4D4311CAA}"/>
            </c:ext>
          </c:extLst>
        </c:ser>
        <c:ser>
          <c:idx val="1"/>
          <c:order val="1"/>
          <c:tx>
            <c:strRef>
              <c:f>'PR Pré-vds-20'!$C$2:$C$3</c:f>
              <c:strCache>
                <c:ptCount val="2"/>
                <c:pt idx="0">
                  <c:v>PETITS RUMINANTS</c:v>
                </c:pt>
                <c:pt idx="1">
                  <c:v>VENDUS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'PR Pré-vds-20'!$A$4:$A$15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'PR Pré-vds-20'!$C$4:$C$15</c:f>
              <c:numCache>
                <c:formatCode>General</c:formatCode>
                <c:ptCount val="12"/>
                <c:pt idx="0">
                  <c:v>6621</c:v>
                </c:pt>
                <c:pt idx="1">
                  <c:v>6326</c:v>
                </c:pt>
                <c:pt idx="2">
                  <c:v>6834</c:v>
                </c:pt>
                <c:pt idx="4">
                  <c:v>6090</c:v>
                </c:pt>
                <c:pt idx="5">
                  <c:v>7255</c:v>
                </c:pt>
                <c:pt idx="6">
                  <c:v>10614</c:v>
                </c:pt>
                <c:pt idx="7">
                  <c:v>5414</c:v>
                </c:pt>
                <c:pt idx="8">
                  <c:v>5772</c:v>
                </c:pt>
                <c:pt idx="9">
                  <c:v>7764</c:v>
                </c:pt>
                <c:pt idx="10">
                  <c:v>10972</c:v>
                </c:pt>
                <c:pt idx="11">
                  <c:v>10625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BA-4AB4-8020-43A4D4311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380906608"/>
        <c:axId val="380907168"/>
      </c:lineChart>
      <c:catAx>
        <c:axId val="38090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0907168"/>
        <c:crosses val="autoZero"/>
        <c:auto val="1"/>
        <c:lblAlgn val="ctr"/>
        <c:lblOffset val="100"/>
        <c:noMultiLvlLbl val="0"/>
      </c:catAx>
      <c:valAx>
        <c:axId val="380907168"/>
        <c:scaling>
          <c:orientation val="minMax"/>
        </c:scaling>
        <c:delete val="0"/>
        <c:axPos val="l"/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09066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fr-FR" sz="1400"/>
              <a:t>Situation des petits ruminants sur le MAB de Fada de Janvier à Septembre 2021</a:t>
            </a:r>
          </a:p>
          <a:p>
            <a:pPr>
              <a:defRPr sz="1400"/>
            </a:pPr>
            <a:endParaRPr lang="fr-FR" sz="14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'PR-21'!$B$2:$B$3</c:f>
              <c:strCache>
                <c:ptCount val="2"/>
                <c:pt idx="0">
                  <c:v>PETITS RUMINANTS</c:v>
                </c:pt>
                <c:pt idx="1">
                  <c:v>PRESENTES</c:v>
                </c:pt>
              </c:strCache>
            </c:strRef>
          </c:tx>
          <c:spPr>
            <a:ln w="22225" cap="rnd">
              <a:solidFill>
                <a:schemeClr val="accent2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'PR-21'!$A$4:$A$12</c:f>
              <c:strCache>
                <c:ptCount val="9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</c:strCache>
            </c:strRef>
          </c:cat>
          <c:val>
            <c:numRef>
              <c:f>'PR-21'!$B$4:$B$12</c:f>
              <c:numCache>
                <c:formatCode>General</c:formatCode>
                <c:ptCount val="9"/>
                <c:pt idx="0">
                  <c:v>18024</c:v>
                </c:pt>
                <c:pt idx="1">
                  <c:v>11919</c:v>
                </c:pt>
                <c:pt idx="2">
                  <c:v>12500</c:v>
                </c:pt>
                <c:pt idx="3">
                  <c:v>12592</c:v>
                </c:pt>
                <c:pt idx="4">
                  <c:v>14100</c:v>
                </c:pt>
                <c:pt idx="5">
                  <c:v>11751</c:v>
                </c:pt>
                <c:pt idx="6">
                  <c:v>14271</c:v>
                </c:pt>
                <c:pt idx="7">
                  <c:v>10654</c:v>
                </c:pt>
                <c:pt idx="8">
                  <c:v>7997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9A-4231-A3A2-0CB20F75FE49}"/>
            </c:ext>
          </c:extLst>
        </c:ser>
        <c:ser>
          <c:idx val="1"/>
          <c:order val="1"/>
          <c:tx>
            <c:strRef>
              <c:f>'PR-21'!$C$2:$C$3</c:f>
              <c:strCache>
                <c:ptCount val="2"/>
                <c:pt idx="0">
                  <c:v>PETITS RUMINANTS</c:v>
                </c:pt>
                <c:pt idx="1">
                  <c:v>VENDUS</c:v>
                </c:pt>
              </c:strCache>
            </c:strRef>
          </c:tx>
          <c:spPr>
            <a:ln w="22225" cap="rnd">
              <a:solidFill>
                <a:schemeClr val="accent2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'PR-21'!$A$4:$A$12</c:f>
              <c:strCache>
                <c:ptCount val="9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</c:strCache>
            </c:strRef>
          </c:cat>
          <c:val>
            <c:numRef>
              <c:f>'PR-21'!$C$4:$C$12</c:f>
              <c:numCache>
                <c:formatCode>General</c:formatCode>
                <c:ptCount val="9"/>
                <c:pt idx="0">
                  <c:v>14650</c:v>
                </c:pt>
                <c:pt idx="1">
                  <c:v>10325</c:v>
                </c:pt>
                <c:pt idx="2">
                  <c:v>9540</c:v>
                </c:pt>
                <c:pt idx="3">
                  <c:v>8356</c:v>
                </c:pt>
                <c:pt idx="4">
                  <c:v>11141</c:v>
                </c:pt>
                <c:pt idx="5">
                  <c:v>8383</c:v>
                </c:pt>
                <c:pt idx="6">
                  <c:v>10355</c:v>
                </c:pt>
                <c:pt idx="7">
                  <c:v>8614</c:v>
                </c:pt>
                <c:pt idx="8">
                  <c:v>5935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9A-4231-A3A2-0CB20F75FE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983200"/>
        <c:axId val="112983760"/>
      </c:lineChart>
      <c:catAx>
        <c:axId val="112983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2983760"/>
        <c:crosses val="autoZero"/>
        <c:auto val="1"/>
        <c:lblAlgn val="ctr"/>
        <c:lblOffset val="100"/>
        <c:noMultiLvlLbl val="0"/>
      </c:catAx>
      <c:valAx>
        <c:axId val="11298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29832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64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fr-FR"/>
              <a:t>SITUATION DES COTISATIONS ECOPARE 2020-2021</a:t>
            </a:r>
          </a:p>
          <a:p>
            <a:pPr>
              <a:defRPr/>
            </a:pPr>
            <a:endParaRPr lang="fr-F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Feuil2!$B$2</c:f>
              <c:strCache>
                <c:ptCount val="1"/>
                <c:pt idx="0">
                  <c:v>PREVISION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Feuil2!$A$3:$A$5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TOTAL</c:v>
                </c:pt>
              </c:strCache>
            </c:strRef>
          </c:cat>
          <c:val>
            <c:numRef>
              <c:f>Feuil2!$B$3:$B$5</c:f>
              <c:numCache>
                <c:formatCode>General</c:formatCode>
                <c:ptCount val="3"/>
                <c:pt idx="0">
                  <c:v>7400000</c:v>
                </c:pt>
                <c:pt idx="1">
                  <c:v>7400000</c:v>
                </c:pt>
                <c:pt idx="2">
                  <c:v>14800000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04-4B5F-8A7B-6EDFF80403B1}"/>
            </c:ext>
          </c:extLst>
        </c:ser>
        <c:ser>
          <c:idx val="1"/>
          <c:order val="1"/>
          <c:tx>
            <c:strRef>
              <c:f>Feuil2!$C$2</c:f>
              <c:strCache>
                <c:ptCount val="1"/>
                <c:pt idx="0">
                  <c:v>REALISATION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Feuil2!$A$3:$A$5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TOTAL</c:v>
                </c:pt>
              </c:strCache>
            </c:strRef>
          </c:cat>
          <c:val>
            <c:numRef>
              <c:f>Feuil2!$C$3:$C$5</c:f>
              <c:numCache>
                <c:formatCode>General</c:formatCode>
                <c:ptCount val="3"/>
                <c:pt idx="0">
                  <c:v>3000000</c:v>
                </c:pt>
                <c:pt idx="1">
                  <c:v>1200000</c:v>
                </c:pt>
                <c:pt idx="2">
                  <c:v>4200000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04-4B5F-8A7B-6EDFF80403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380910704"/>
        <c:axId val="380911264"/>
      </c:barChart>
      <c:catAx>
        <c:axId val="380910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0911264"/>
        <c:crosses val="autoZero"/>
        <c:auto val="1"/>
        <c:lblAlgn val="ctr"/>
        <c:lblOffset val="100"/>
        <c:noMultiLvlLbl val="0"/>
      </c:catAx>
      <c:valAx>
        <c:axId val="38091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09107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64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32924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142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1200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3329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1293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0708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4147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5215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4752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6368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6777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3746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60635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04968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77508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77516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55902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6369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4044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5254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1920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7986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8286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8015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617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09/11/2021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08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32543" y="2708919"/>
            <a:ext cx="6858000" cy="1824579"/>
          </a:xfrm>
        </p:spPr>
        <p:txBody>
          <a:bodyPr>
            <a:no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Présentation 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Région de Tillabéry (Niger</a:t>
            </a:r>
            <a:r>
              <a:rPr lang="fr-FR" b="1" dirty="0" smtClean="0">
                <a:solidFill>
                  <a:schemeClr val="tx1"/>
                </a:solidFill>
              </a:rPr>
              <a:t>) / </a:t>
            </a:r>
            <a:r>
              <a:rPr lang="fr-FR" b="1" dirty="0" smtClean="0">
                <a:solidFill>
                  <a:schemeClr val="tx1"/>
                </a:solidFill>
              </a:rPr>
              <a:t>Région de </a:t>
            </a:r>
            <a:r>
              <a:rPr lang="fr-FR" b="1" dirty="0" smtClean="0">
                <a:solidFill>
                  <a:schemeClr val="tx1"/>
                </a:solidFill>
              </a:rPr>
              <a:t>l’Est </a:t>
            </a:r>
            <a:r>
              <a:rPr lang="fr-FR" b="1" dirty="0" smtClean="0">
                <a:solidFill>
                  <a:schemeClr val="tx1"/>
                </a:solidFill>
              </a:rPr>
              <a:t>(Burkina Faso)</a:t>
            </a:r>
          </a:p>
          <a:p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60196" y="4869160"/>
            <a:ext cx="6511066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PAMOBARMA : Projet d’Appui à la </a:t>
            </a:r>
            <a:r>
              <a:rPr lang="fr-FR" sz="1400" dirty="0" err="1" smtClean="0"/>
              <a:t>MObilité</a:t>
            </a:r>
            <a:r>
              <a:rPr lang="fr-FR" sz="1400" dirty="0" smtClean="0"/>
              <a:t> du Bétail pour un meilleur Accès aux Ressources et aux Marchés / C3 PREDIP</a:t>
            </a:r>
            <a:endParaRPr lang="fr-FR" sz="1400" dirty="0"/>
          </a:p>
          <a:p>
            <a:pPr algn="ctr"/>
            <a:endParaRPr lang="fr-FR" sz="135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620688"/>
            <a:ext cx="4346825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9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/>
          <p:nvPr/>
        </p:nvSpPr>
        <p:spPr>
          <a:xfrm>
            <a:off x="0" y="1472148"/>
            <a:ext cx="9180512" cy="5400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250930" y="1487606"/>
            <a:ext cx="8713558" cy="5181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69875" lvl="0" indent="-269875">
              <a:buSzPct val="100000"/>
              <a:buFont typeface="Arial" panose="020B0604020202020204" pitchFamily="34" charset="0"/>
              <a:buChar char="•"/>
            </a:pPr>
            <a:r>
              <a:rPr lang="fr-FR" sz="26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Forte </a:t>
            </a:r>
            <a:r>
              <a:rPr lang="fr-FR" sz="2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réduction de la présentation des animaux sur </a:t>
            </a:r>
            <a:r>
              <a:rPr lang="fr-FR" sz="26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certains </a:t>
            </a:r>
            <a:r>
              <a:rPr lang="fr-FR" sz="2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marchés </a:t>
            </a:r>
            <a:r>
              <a:rPr lang="fr-FR" sz="26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(Téra, </a:t>
            </a:r>
            <a:r>
              <a:rPr lang="fr-FR" sz="260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Gothèye</a:t>
            </a:r>
            <a:r>
              <a:rPr lang="fr-FR" sz="2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fr-FR" sz="26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entrainant </a:t>
            </a:r>
            <a:r>
              <a:rPr lang="fr-FR" sz="2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une </a:t>
            </a:r>
            <a:r>
              <a:rPr lang="fr-FR" sz="26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baisse des </a:t>
            </a:r>
            <a:r>
              <a:rPr lang="fr-FR" sz="2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recettes des taxes des </a:t>
            </a:r>
            <a:r>
              <a:rPr lang="fr-FR" sz="26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marchés</a:t>
            </a:r>
            <a:endParaRPr lang="fr-FR" sz="2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9875" lvl="0" indent="-269875">
              <a:buSzPct val="100000"/>
              <a:buFont typeface="Arial" panose="020B0604020202020204" pitchFamily="34" charset="0"/>
              <a:buChar char="•"/>
            </a:pPr>
            <a:r>
              <a:rPr lang="fr-FR" sz="2600" b="1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Retrait </a:t>
            </a:r>
            <a:r>
              <a:rPr lang="fr-FR" sz="2600" b="1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des grands commerçants de bétail du Niger, du Mali et du Burkina Faso et des acheteurs du Nigeria sur les marchés à bétail porteurs</a:t>
            </a:r>
            <a:r>
              <a:rPr lang="fr-FR" sz="26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(</a:t>
            </a:r>
            <a:r>
              <a:rPr lang="fr-FR" sz="2600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Tera</a:t>
            </a:r>
            <a:r>
              <a:rPr lang="fr-FR" sz="26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, </a:t>
            </a:r>
            <a:r>
              <a:rPr lang="fr-FR" sz="2600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Bokki</a:t>
            </a:r>
            <a:r>
              <a:rPr lang="fr-FR" sz="26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, </a:t>
            </a:r>
            <a:r>
              <a:rPr lang="fr-FR" sz="2600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Torodi</a:t>
            </a:r>
            <a:r>
              <a:rPr lang="fr-FR" sz="26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, </a:t>
            </a:r>
            <a:r>
              <a:rPr lang="fr-FR" sz="2600" dirty="0" err="1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Gothèye</a:t>
            </a:r>
            <a:r>
              <a:rPr lang="fr-FR" sz="2600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)</a:t>
            </a:r>
          </a:p>
          <a:p>
            <a:pPr marL="269875" lvl="0" indent="-269875">
              <a:buSzPct val="100000"/>
              <a:buFont typeface="Arial" panose="020B0604020202020204" pitchFamily="34" charset="0"/>
              <a:buChar char="•"/>
            </a:pPr>
            <a:r>
              <a:rPr lang="fr-FR" sz="2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Forte </a:t>
            </a:r>
            <a:r>
              <a:rPr lang="fr-FR" sz="2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pression sur les </a:t>
            </a:r>
            <a:r>
              <a:rPr lang="fr-FR" sz="2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ressources </a:t>
            </a:r>
            <a:r>
              <a:rPr lang="fr-FR" sz="2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pastorales </a:t>
            </a:r>
            <a:r>
              <a:rPr lang="fr-FR" sz="2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due </a:t>
            </a:r>
            <a:r>
              <a:rPr lang="fr-FR" sz="2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à la concentration du bétail au long de la frontière avec le </a:t>
            </a:r>
            <a:r>
              <a:rPr lang="fr-FR" sz="2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Bénin</a:t>
            </a:r>
            <a:r>
              <a:rPr lang="fr-FR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2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lors de la fermeture de </a:t>
            </a:r>
            <a:r>
              <a:rPr lang="fr-FR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celle-ci</a:t>
            </a:r>
          </a:p>
          <a:p>
            <a:pPr marL="269875" lvl="0" indent="-269875">
              <a:buSzPct val="100000"/>
              <a:buFont typeface="Arial" panose="020B0604020202020204" pitchFamily="34" charset="0"/>
              <a:buChar char="•"/>
            </a:pPr>
            <a:r>
              <a:rPr lang="fr-FR" sz="2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Changement </a:t>
            </a:r>
            <a:r>
              <a:rPr lang="fr-FR" sz="2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d’itinéraires des transhumants </a:t>
            </a:r>
            <a:r>
              <a:rPr lang="fr-FR" sz="2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lors de la fermeture de la frontière du Benin vers d’autres frontières </a:t>
            </a:r>
            <a:r>
              <a:rPr lang="fr-FR" sz="2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(certains troupeaux vers Kamba au Nigeria, et  d’autres revenus vers le parc W pour rentrer au Burkina Faso</a:t>
            </a:r>
            <a:r>
              <a:rPr lang="fr-FR" sz="2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  <a:endParaRPr sz="24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06" y="212065"/>
            <a:ext cx="8077900" cy="9205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115786" y="1479122"/>
            <a:ext cx="8816570" cy="4414029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/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/>
          </p:nvPr>
        </p:nvGraphicFramePr>
        <p:xfrm>
          <a:off x="115785" y="1560863"/>
          <a:ext cx="8705672" cy="4332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5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32288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30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30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30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3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Exemples suivi / Analyse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FR" sz="18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FR" sz="18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fr-FR" sz="21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38" y="279300"/>
            <a:ext cx="8077900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2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/>
          <p:nvPr/>
        </p:nvSpPr>
        <p:spPr>
          <a:xfrm>
            <a:off x="0" y="1472148"/>
            <a:ext cx="9180512" cy="5400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6"/>
          <p:cNvSpPr txBox="1"/>
          <p:nvPr/>
        </p:nvSpPr>
        <p:spPr>
          <a:xfrm>
            <a:off x="166256" y="1698171"/>
            <a:ext cx="8811490" cy="5159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lvl="0" algn="ctr">
              <a:buClr>
                <a:schemeClr val="dk1"/>
              </a:buClr>
              <a:buSzPct val="100000"/>
            </a:pPr>
            <a:r>
              <a:rPr lang="fr-FR" sz="2600" b="1" i="0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Analyse du phénomène d’enlèvement des troupeaux </a:t>
            </a:r>
            <a:endParaRPr lang="fr-FR" sz="2600" b="1" i="0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chemeClr val="dk1"/>
              </a:buClr>
              <a:buSzPct val="100000"/>
            </a:pPr>
            <a:r>
              <a:rPr lang="fr-FR" sz="2600" b="1" i="0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dans </a:t>
            </a:r>
            <a:r>
              <a:rPr lang="fr-FR" sz="2600" b="1" i="0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la zone transfrontalière</a:t>
            </a:r>
          </a:p>
          <a:p>
            <a:pPr algn="ctr"/>
            <a:endParaRPr lang="fr-FR" sz="3300" b="1" i="0" u="sng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fr-FR" sz="51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fr-FR" sz="4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fr-FR" sz="42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fr-FR" sz="21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fr-FR" sz="21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fr-FR" sz="21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fr-FR" sz="21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fr-FR" sz="21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fr-FR" sz="21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lang="fr-FR"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fr-FR" sz="2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 sz="24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554257"/>
              </p:ext>
            </p:extLst>
          </p:nvPr>
        </p:nvGraphicFramePr>
        <p:xfrm>
          <a:off x="450375" y="2704698"/>
          <a:ext cx="8106770" cy="3811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1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9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9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45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2487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Année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Village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Propriétaire du bétail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Bovins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Ovins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413">
                <a:tc>
                  <a:txBody>
                    <a:bodyPr/>
                    <a:lstStyle/>
                    <a:p>
                      <a:r>
                        <a:rPr lang="fr-FR" sz="20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err="1"/>
                        <a:t>Djayel</a:t>
                      </a:r>
                      <a:r>
                        <a:rPr lang="fr-FR" sz="2000" dirty="0"/>
                        <a:t> pana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16 éleveurs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234710"/>
                  </a:ext>
                </a:extLst>
              </a:tr>
              <a:tr h="673413">
                <a:tc rowSpan="2">
                  <a:txBody>
                    <a:bodyPr/>
                    <a:lstStyle/>
                    <a:p>
                      <a:r>
                        <a:rPr lang="fr-FR" sz="20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0" i="0" u="none" strike="noStrike" cap="none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Allaréni</a:t>
                      </a:r>
                      <a:r>
                        <a:rPr lang="fr-FR" sz="20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err="1"/>
                        <a:t>Lawal</a:t>
                      </a:r>
                      <a:r>
                        <a:rPr lang="fr-FR" sz="2000" dirty="0"/>
                        <a:t> </a:t>
                      </a:r>
                      <a:r>
                        <a:rPr lang="fr-FR" sz="2000" dirty="0" err="1"/>
                        <a:t>Chaybou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439">
                <a:tc vMerge="1"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0" i="0" u="none" strike="noStrike" cap="none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Torodi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err="1"/>
                        <a:t>Idrissa</a:t>
                      </a:r>
                      <a:r>
                        <a:rPr lang="fr-FR" sz="2000" dirty="0"/>
                        <a:t> </a:t>
                      </a:r>
                      <a:r>
                        <a:rPr lang="fr-FR" sz="2000" dirty="0" err="1"/>
                        <a:t>Yero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439">
                <a:tc gridSpan="3">
                  <a:txBody>
                    <a:bodyPr/>
                    <a:lstStyle/>
                    <a:p>
                      <a:r>
                        <a:rPr lang="fr-FR" sz="2000" b="1" dirty="0"/>
                        <a:t>TOTAL</a:t>
                      </a:r>
                      <a:r>
                        <a:rPr lang="fr-FR" sz="2000" b="1" baseline="0" dirty="0"/>
                        <a:t> </a:t>
                      </a:r>
                      <a:r>
                        <a:rPr lang="fr-FR" sz="2000" b="1" baseline="0" dirty="0" smtClean="0"/>
                        <a:t>2021</a:t>
                      </a:r>
                      <a:endParaRPr lang="fr-F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176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413">
                <a:tc gridSpan="3"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TOTAL</a:t>
                      </a:r>
                      <a:r>
                        <a:rPr lang="fr-FR" sz="2000" b="1" baseline="0" dirty="0"/>
                        <a:t> GENERAL</a:t>
                      </a:r>
                      <a:endParaRPr lang="fr-F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576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75" y="204296"/>
            <a:ext cx="8077900" cy="9205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/>
          <p:nvPr/>
        </p:nvSpPr>
        <p:spPr>
          <a:xfrm>
            <a:off x="0" y="1472148"/>
            <a:ext cx="9144000" cy="5400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739249"/>
              </p:ext>
            </p:extLst>
          </p:nvPr>
        </p:nvGraphicFramePr>
        <p:xfrm>
          <a:off x="288758" y="2068125"/>
          <a:ext cx="6574055" cy="4208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6986479" y="3080085"/>
            <a:ext cx="21575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Augmentation </a:t>
            </a:r>
            <a:r>
              <a:rPr lang="fr-FR" sz="2000" b="1" dirty="0" smtClean="0"/>
              <a:t>des ventes malgré l’insécurité</a:t>
            </a:r>
            <a:endParaRPr lang="fr-BE" sz="20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050" y="258946"/>
            <a:ext cx="8077900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2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/>
          <p:nvPr/>
        </p:nvSpPr>
        <p:spPr>
          <a:xfrm>
            <a:off x="0" y="1472148"/>
            <a:ext cx="9180512" cy="5400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151571" y="3108960"/>
            <a:ext cx="1868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Stabilité des ventes malgré l’insécurité</a:t>
            </a:r>
            <a:endParaRPr lang="fr-BE" sz="2400" b="1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7617233"/>
              </p:ext>
            </p:extLst>
          </p:nvPr>
        </p:nvGraphicFramePr>
        <p:xfrm>
          <a:off x="394635" y="1828800"/>
          <a:ext cx="6596757" cy="4398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06" y="366657"/>
            <a:ext cx="8077900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76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7"/>
          <p:cNvSpPr txBox="1"/>
          <p:nvPr/>
        </p:nvSpPr>
        <p:spPr>
          <a:xfrm>
            <a:off x="250930" y="1686296"/>
            <a:ext cx="8713558" cy="4714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325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fr-FR" sz="9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Recommandations et P</a:t>
            </a:r>
            <a:r>
              <a:rPr lang="fr-FR" sz="9000" b="1" i="0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erspectives</a:t>
            </a:r>
            <a:endParaRPr lang="fr-FR" sz="2300" b="1" i="0" strike="noStrike" cap="none" dirty="0">
              <a:solidFill>
                <a:schemeClr val="dk1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lvl="0">
              <a:buClr>
                <a:schemeClr val="dk1"/>
              </a:buClr>
              <a:buSzPts val="2400"/>
            </a:pPr>
            <a:endParaRPr lang="fr-FR" sz="96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ts val="2400"/>
            </a:pPr>
            <a:endParaRPr lang="fr-FR" sz="8600" dirty="0">
              <a:solidFill>
                <a:schemeClr val="dk1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355600" lvl="0" indent="-3556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fr-FR" sz="8600" b="1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Financer des projets d’urgence en faveur des éleveurs déplacés</a:t>
            </a:r>
            <a:r>
              <a:rPr lang="fr-BE" sz="8600" b="1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, </a:t>
            </a:r>
            <a:r>
              <a:rPr lang="fr-BE" sz="8600" b="1" dirty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victimes des exactions et d’attaques des groupes armées non étatiques </a:t>
            </a:r>
            <a:r>
              <a:rPr lang="fr-FR" sz="8600" b="1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et aussi pour la reconstitution du cheptel</a:t>
            </a:r>
          </a:p>
          <a:p>
            <a:pPr marL="355600" lvl="0" indent="-3556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fr-FR" sz="8600" b="1" dirty="0" smtClean="0">
              <a:solidFill>
                <a:schemeClr val="dk1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355600" lvl="0" indent="-3556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fr-BE" sz="8600" b="1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Encourager une forte collaboration entre les inter-collectivités au niveau transfrontalier</a:t>
            </a:r>
            <a:endParaRPr lang="fr-FR" sz="8600" b="1" dirty="0">
              <a:solidFill>
                <a:schemeClr val="dk1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59" y="308520"/>
            <a:ext cx="8077900" cy="92057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25400" lvl="0">
              <a:buClr>
                <a:schemeClr val="dk1"/>
              </a:buClr>
              <a:buSzPts val="2000"/>
            </a:pPr>
            <a:endParaRPr lang="fr-FR"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0" y="1539869"/>
            <a:ext cx="9144000" cy="527418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lvl="0" algn="just">
              <a:buClr>
                <a:schemeClr val="dk1"/>
              </a:buClr>
              <a:buSzPts val="2400"/>
            </a:pPr>
            <a:endParaRPr lang="fr-FR" sz="3400" b="1" dirty="0">
              <a:solidFill>
                <a:srgbClr val="66FF66"/>
              </a:solidFill>
            </a:endParaRPr>
          </a:p>
          <a:p>
            <a:pPr lvl="0" algn="just">
              <a:buClr>
                <a:schemeClr val="dk1"/>
              </a:buClr>
              <a:buSzPts val="2400"/>
            </a:pPr>
            <a:endParaRPr lang="fr-FR" sz="3400" b="1" dirty="0">
              <a:solidFill>
                <a:srgbClr val="66FF66"/>
              </a:solidFill>
            </a:endParaRPr>
          </a:p>
          <a:p>
            <a:pPr lvl="0" algn="just">
              <a:buClr>
                <a:schemeClr val="dk1"/>
              </a:buClr>
              <a:buSzPts val="2400"/>
            </a:pPr>
            <a:r>
              <a:rPr lang="fr-FR" sz="3400" b="1" dirty="0">
                <a:solidFill>
                  <a:schemeClr val="tx1"/>
                </a:solidFill>
              </a:rPr>
              <a:t>Le </a:t>
            </a:r>
            <a:r>
              <a:rPr lang="fr-FR" sz="3400" b="1" dirty="0">
                <a:solidFill>
                  <a:srgbClr val="FF0000"/>
                </a:solidFill>
              </a:rPr>
              <a:t>Ré</a:t>
            </a:r>
            <a:r>
              <a:rPr lang="fr-FR" sz="3500" dirty="0"/>
              <a:t>seau</a:t>
            </a:r>
            <a:r>
              <a:rPr lang="fr-FR" sz="4200" dirty="0"/>
              <a:t> de </a:t>
            </a:r>
            <a:r>
              <a:rPr lang="fr-FR" sz="3400" b="1" dirty="0">
                <a:solidFill>
                  <a:srgbClr val="FF0000"/>
                </a:solidFill>
              </a:rPr>
              <a:t>Co</a:t>
            </a:r>
            <a:r>
              <a:rPr lang="fr-FR" sz="3500" dirty="0"/>
              <a:t>mmunication</a:t>
            </a:r>
            <a:r>
              <a:rPr lang="fr-FR" sz="4200" dirty="0"/>
              <a:t> sur le </a:t>
            </a:r>
            <a:r>
              <a:rPr lang="fr-FR" sz="3400" b="1" dirty="0">
                <a:solidFill>
                  <a:srgbClr val="FF0000"/>
                </a:solidFill>
              </a:rPr>
              <a:t>Pa</a:t>
            </a:r>
            <a:r>
              <a:rPr lang="fr-FR" sz="3500" dirty="0"/>
              <a:t>storalisme (RECOPA) est une association pastorale de droit Burkinabè crée en 1998 et officiellement reconnue en 2002.</a:t>
            </a:r>
          </a:p>
          <a:p>
            <a:pPr lvl="0" algn="just">
              <a:buClr>
                <a:schemeClr val="dk1"/>
              </a:buClr>
              <a:buSzPts val="2400"/>
            </a:pPr>
            <a:endParaRPr lang="fr-FR" sz="3500" dirty="0"/>
          </a:p>
          <a:p>
            <a:pPr lvl="0" algn="just">
              <a:buClr>
                <a:schemeClr val="dk1"/>
              </a:buClr>
              <a:buSzPts val="2400"/>
            </a:pPr>
            <a:r>
              <a:rPr lang="fr-FR" sz="3500" dirty="0"/>
              <a:t>Présente dans 08/13 régions du Burkina Faso avec 05 antennes régionales opérationnelles (Est, Nord, Sahel, Ouest, Centre-Est).et -œuvrant dans le développement du pastoralisme/agropastoralisme </a:t>
            </a:r>
            <a:r>
              <a:rPr lang="en-US" sz="3500" i="1" dirty="0"/>
              <a:t> </a:t>
            </a:r>
            <a:r>
              <a:rPr lang="fr-FR" sz="5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fr-FR" sz="64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Clr>
                <a:schemeClr val="dk1"/>
              </a:buClr>
              <a:buSzPts val="2400"/>
            </a:pPr>
            <a:r>
              <a:rPr lang="fr-FR" sz="44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DBCDD89-F1E0-4542-A98F-FF40F2427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440" y="103655"/>
            <a:ext cx="1569684" cy="138579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D2D6BB9-0379-495F-B7C4-7D52A0D250AD}"/>
              </a:ext>
            </a:extLst>
          </p:cNvPr>
          <p:cNvSpPr txBox="1"/>
          <p:nvPr/>
        </p:nvSpPr>
        <p:spPr>
          <a:xfrm>
            <a:off x="-28054" y="1451975"/>
            <a:ext cx="9172054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i="1" smtClean="0">
                <a:solidFill>
                  <a:schemeClr val="dk1"/>
                </a:solidFill>
                <a:ea typeface="Arial"/>
                <a:cs typeface="Arial"/>
              </a:rPr>
              <a:t>PRESENTATION </a:t>
            </a:r>
            <a:r>
              <a:rPr lang="fr-FR" sz="2400" b="1" i="1" dirty="0">
                <a:solidFill>
                  <a:schemeClr val="dk1"/>
                </a:solidFill>
                <a:ea typeface="Arial"/>
                <a:cs typeface="Arial"/>
              </a:rPr>
              <a:t>DU RECOPA</a:t>
            </a:r>
            <a:endParaRPr lang="fr-FR" sz="2400" b="1" dirty="0"/>
          </a:p>
          <a:p>
            <a:pPr algn="ctr"/>
            <a:endParaRPr lang="fr-FR" sz="2400" b="1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D9EEAD8-35B1-440A-A582-8AF8E6CB0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703" y="148092"/>
            <a:ext cx="1956809" cy="98066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840" y="231266"/>
            <a:ext cx="6011177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3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A2956E-7539-4B99-8F38-AC07D7D0B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905506"/>
            <a:ext cx="4167998" cy="745873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marL="25400" indent="0" algn="ctr"/>
            <a:r>
              <a:rPr lang="fr-FR" sz="2800" dirty="0">
                <a:solidFill>
                  <a:schemeClr val="tx1"/>
                </a:solidFill>
              </a:rPr>
              <a:t>INTERCO, Est BURKINA FASO</a:t>
            </a:r>
            <a:r>
              <a:rPr lang="fr-FR" sz="2800" dirty="0">
                <a:solidFill>
                  <a:srgbClr val="FF0000"/>
                </a:solidFill>
              </a:rPr>
              <a:t/>
            </a:r>
            <a:br>
              <a:rPr lang="fr-FR" sz="2800" dirty="0">
                <a:solidFill>
                  <a:srgbClr val="FF0000"/>
                </a:solidFill>
              </a:rPr>
            </a:br>
            <a:endParaRPr lang="x-none" sz="24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04D5C69-07F8-405A-A6CE-15F445FF5C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   </a:t>
            </a:r>
            <a:endParaRPr lang="x-none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2"/>
          </p:nvPr>
        </p:nvSpPr>
        <p:spPr>
          <a:xfrm>
            <a:off x="1" y="1651379"/>
            <a:ext cx="4167997" cy="5186961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ECOPARE: E</a:t>
            </a:r>
            <a:r>
              <a:rPr lang="fr-FR" sz="2400" dirty="0"/>
              <a:t>ntente pour la </a:t>
            </a:r>
            <a:r>
              <a:rPr lang="fr-FR" sz="2800" dirty="0">
                <a:solidFill>
                  <a:srgbClr val="FF0000"/>
                </a:solidFill>
              </a:rPr>
              <a:t>Co</a:t>
            </a:r>
            <a:r>
              <a:rPr lang="fr-FR" sz="2400" dirty="0"/>
              <a:t>opération </a:t>
            </a:r>
            <a:r>
              <a:rPr lang="fr-FR" sz="2800" dirty="0">
                <a:solidFill>
                  <a:srgbClr val="FF0000"/>
                </a:solidFill>
              </a:rPr>
              <a:t>Pa</a:t>
            </a:r>
            <a:r>
              <a:rPr lang="fr-FR" sz="2400" dirty="0"/>
              <a:t>storale dans la </a:t>
            </a:r>
            <a:r>
              <a:rPr lang="fr-FR" sz="2800" dirty="0">
                <a:solidFill>
                  <a:srgbClr val="FF0000"/>
                </a:solidFill>
              </a:rPr>
              <a:t>R</a:t>
            </a:r>
            <a:r>
              <a:rPr lang="fr-FR" sz="2400" dirty="0"/>
              <a:t>égion de l’</a:t>
            </a:r>
            <a:r>
              <a:rPr lang="fr-FR" sz="2800" dirty="0">
                <a:solidFill>
                  <a:srgbClr val="FF0000"/>
                </a:solidFill>
              </a:rPr>
              <a:t>E</a:t>
            </a:r>
            <a:r>
              <a:rPr lang="fr-FR" sz="2400" dirty="0"/>
              <a:t>st</a:t>
            </a:r>
            <a:br>
              <a:rPr lang="fr-FR" sz="2400" dirty="0"/>
            </a:br>
            <a:r>
              <a:rPr lang="fr-FR" sz="1600" dirty="0"/>
              <a:t/>
            </a:r>
            <a:br>
              <a:rPr lang="fr-FR" sz="1600" dirty="0"/>
            </a:br>
            <a:r>
              <a:rPr lang="fr-FR" sz="2400" dirty="0"/>
              <a:t>Processus de mise en place depuis 2010 avec l’appui du RECOPA et d’AFL</a:t>
            </a:r>
            <a:br>
              <a:rPr lang="fr-FR" sz="2400" dirty="0"/>
            </a:br>
            <a:r>
              <a:rPr lang="fr-FR" sz="2400" dirty="0"/>
              <a:t>Elle regroupe 28  collectivités de la région de l’Est, </a:t>
            </a:r>
            <a:r>
              <a:rPr lang="fr-FR" sz="2400" dirty="0">
                <a:cs typeface="Times New Roman" pitchFamily="18" charset="0"/>
              </a:rPr>
              <a:t>présidée par le </a:t>
            </a:r>
            <a:r>
              <a:rPr lang="fr-FR" sz="2400" dirty="0"/>
              <a:t>PCR-EST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2A7F99C-01C6-44C3-AB3B-4477813B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999" y="945367"/>
            <a:ext cx="4976001" cy="5853112"/>
          </a:xfrm>
          <a:prstGeom prst="ellipse">
            <a:avLst/>
          </a:prstGeom>
          <a:solidFill>
            <a:srgbClr val="92D050"/>
          </a:solidFill>
          <a:ln>
            <a:solidFill>
              <a:schemeClr val="accent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96" y="-68400"/>
            <a:ext cx="9065538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4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9E20C4F-C188-478C-B8AC-D96A1BC803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856277"/>
              </p:ext>
            </p:extLst>
          </p:nvPr>
        </p:nvGraphicFramePr>
        <p:xfrm>
          <a:off x="-14027" y="1954053"/>
          <a:ext cx="9143999" cy="4930458"/>
        </p:xfrm>
        <a:graphic>
          <a:graphicData uri="http://schemas.openxmlformats.org/drawingml/2006/table">
            <a:tbl>
              <a:tblPr firstRow="1" firstCol="1" bandRow="1"/>
              <a:tblGrid>
                <a:gridCol w="4668087">
                  <a:extLst>
                    <a:ext uri="{9D8B030D-6E8A-4147-A177-3AD203B41FA5}">
                      <a16:colId xmlns:a16="http://schemas.microsoft.com/office/drawing/2014/main" val="2236460512"/>
                    </a:ext>
                  </a:extLst>
                </a:gridCol>
                <a:gridCol w="4475912">
                  <a:extLst>
                    <a:ext uri="{9D8B030D-6E8A-4147-A177-3AD203B41FA5}">
                      <a16:colId xmlns:a16="http://schemas.microsoft.com/office/drawing/2014/main" val="2590088320"/>
                    </a:ext>
                  </a:extLst>
                </a:gridCol>
              </a:tblGrid>
              <a:tr h="497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100" b="1" i="0" u="none" strike="noStrike" cap="none" dirty="0">
                          <a:solidFill>
                            <a:srgbClr val="FF0000"/>
                          </a:solidFill>
                          <a:latin typeface="Arial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Activités</a:t>
                      </a:r>
                    </a:p>
                  </a:txBody>
                  <a:tcPr marL="51857" marR="51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100" b="1" i="0" u="none" strike="noStrike" cap="none" dirty="0">
                          <a:solidFill>
                            <a:srgbClr val="FF0000"/>
                          </a:solidFill>
                          <a:latin typeface="Arial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Niveau de Réalisation</a:t>
                      </a:r>
                    </a:p>
                  </a:txBody>
                  <a:tcPr marL="51857" marR="51857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31277"/>
                  </a:ext>
                </a:extLst>
              </a:tr>
              <a:tr h="9532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Négociation </a:t>
                      </a:r>
                      <a:r>
                        <a:rPr lang="fr-FR" sz="2800" baseline="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piste à bétail</a:t>
                      </a:r>
                      <a:endParaRPr lang="fr-FR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28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km de tronçons de pistes sécurisés dans les communes de Fada et </a:t>
                      </a:r>
                      <a:r>
                        <a:rPr lang="fr-FR" sz="280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Gayeri</a:t>
                      </a:r>
                      <a:r>
                        <a:rPr lang="fr-FR" sz="28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dont 45 km de tronçons de piste </a:t>
                      </a:r>
                      <a:r>
                        <a:rPr lang="fr-FR" sz="28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balisés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046107"/>
                  </a:ext>
                </a:extLst>
              </a:tr>
              <a:tr h="151790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28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Négociation et balisage d’une aire  de repos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fr-FR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28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aire de repos de 18 ha sécurisée et balisée dans la</a:t>
                      </a:r>
                      <a:r>
                        <a:rPr lang="fr-FR" sz="2800" baseline="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commune de </a:t>
                      </a:r>
                      <a:r>
                        <a:rPr lang="fr-FR" sz="2800" baseline="0" dirty="0" err="1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Gayeri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929397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F6AC9E5F-5E78-495E-A419-3B1A8E726142}"/>
              </a:ext>
            </a:extLst>
          </p:cNvPr>
          <p:cNvSpPr txBox="1"/>
          <p:nvPr/>
        </p:nvSpPr>
        <p:spPr>
          <a:xfrm>
            <a:off x="-28054" y="1451975"/>
            <a:ext cx="917205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i="1" dirty="0">
                <a:solidFill>
                  <a:schemeClr val="dk1"/>
                </a:solidFill>
                <a:ea typeface="Arial"/>
                <a:cs typeface="Arial"/>
              </a:rPr>
              <a:t>ACTIVITÉS MISES EN ŒUVRE DANS LE CADRE DU PREDIP </a:t>
            </a:r>
            <a:endParaRPr lang="fr-FR" sz="24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2" y="68063"/>
            <a:ext cx="9065538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9E20C4F-C188-478C-B8AC-D96A1BC8036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-14027" y="1954053"/>
          <a:ext cx="9143999" cy="4959858"/>
        </p:xfrm>
        <a:graphic>
          <a:graphicData uri="http://schemas.openxmlformats.org/drawingml/2006/table">
            <a:tbl>
              <a:tblPr firstRow="1" firstCol="1" bandRow="1"/>
              <a:tblGrid>
                <a:gridCol w="4668087">
                  <a:extLst>
                    <a:ext uri="{9D8B030D-6E8A-4147-A177-3AD203B41FA5}">
                      <a16:colId xmlns:a16="http://schemas.microsoft.com/office/drawing/2014/main" val="2236460512"/>
                    </a:ext>
                  </a:extLst>
                </a:gridCol>
                <a:gridCol w="4475912">
                  <a:extLst>
                    <a:ext uri="{9D8B030D-6E8A-4147-A177-3AD203B41FA5}">
                      <a16:colId xmlns:a16="http://schemas.microsoft.com/office/drawing/2014/main" val="2590088320"/>
                    </a:ext>
                  </a:extLst>
                </a:gridCol>
              </a:tblGrid>
              <a:tr h="497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100" b="1" i="0" u="none" strike="noStrike" cap="none" dirty="0">
                          <a:solidFill>
                            <a:srgbClr val="FF0000"/>
                          </a:solidFill>
                          <a:latin typeface="Arial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Activités</a:t>
                      </a:r>
                    </a:p>
                  </a:txBody>
                  <a:tcPr marL="51857" marR="51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100" b="1" i="0" u="none" strike="noStrike" cap="none" dirty="0">
                          <a:solidFill>
                            <a:srgbClr val="FF0000"/>
                          </a:solidFill>
                          <a:latin typeface="Arial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Niveau de Réalisation</a:t>
                      </a:r>
                    </a:p>
                  </a:txBody>
                  <a:tcPr marL="51857" marR="51857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31277"/>
                  </a:ext>
                </a:extLst>
              </a:tr>
              <a:tr h="95322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28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Réalisation de BAB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fr-FR" sz="2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cours de construction dans la commune de Fada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046107"/>
                  </a:ext>
                </a:extLst>
              </a:tr>
              <a:tr h="151790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28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Réalisation de deux forages pastoraux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fr-FR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28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Deux</a:t>
                      </a:r>
                      <a:r>
                        <a:rPr lang="fr-FR" sz="2800" baseline="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forages </a:t>
                      </a:r>
                      <a:r>
                        <a:rPr lang="fr-FR" sz="28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réalisés avec systèmes d’exhaure solaire dans les communes de Fada et de Yamba sur une aire de repos et un tronçon de piste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929397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F6AC9E5F-5E78-495E-A419-3B1A8E726142}"/>
              </a:ext>
            </a:extLst>
          </p:cNvPr>
          <p:cNvSpPr txBox="1"/>
          <p:nvPr/>
        </p:nvSpPr>
        <p:spPr>
          <a:xfrm>
            <a:off x="-28054" y="1451975"/>
            <a:ext cx="917205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i="1" dirty="0">
                <a:solidFill>
                  <a:schemeClr val="dk1"/>
                </a:solidFill>
                <a:ea typeface="Arial"/>
                <a:cs typeface="Arial"/>
              </a:rPr>
              <a:t>ACTIVITÉS MISES EN ŒUVRE DANS LE CADRE DU PREDIP </a:t>
            </a:r>
            <a:endParaRPr lang="fr-FR" sz="24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48" y="0"/>
            <a:ext cx="9065538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1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élogramme 5"/>
          <p:cNvSpPr/>
          <p:nvPr/>
        </p:nvSpPr>
        <p:spPr>
          <a:xfrm>
            <a:off x="-207566" y="-494"/>
            <a:ext cx="5832648" cy="764704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771896"/>
            <a:ext cx="9144000" cy="608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892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endParaRPr lang="fr-FR" sz="3892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endParaRPr lang="fr-FR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endParaRPr lang="fr-FR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endParaRPr lang="fr-FR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endParaRPr lang="fr-FR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endParaRPr lang="fr-FR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r>
              <a:rPr lang="fr-FR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 </a:t>
            </a:r>
            <a:endParaRPr lang="fr-FR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3548" y="5283183"/>
            <a:ext cx="8136904" cy="555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400" indent="-230400">
              <a:lnSpc>
                <a:spcPct val="110000"/>
              </a:lnSpc>
              <a:spcBef>
                <a:spcPts val="300"/>
              </a:spcBef>
              <a:buClr>
                <a:srgbClr val="323232"/>
              </a:buClr>
            </a:pPr>
            <a:endParaRPr lang="fr-FR" sz="800" noProof="1">
              <a:cs typeface="Arial" panose="020B0604020202020204" pitchFamily="34" charset="0"/>
            </a:endParaRPr>
          </a:p>
          <a:p>
            <a:pPr marL="230400" indent="-230400">
              <a:lnSpc>
                <a:spcPct val="110000"/>
              </a:lnSpc>
              <a:spcBef>
                <a:spcPts val="300"/>
              </a:spcBef>
              <a:buClr>
                <a:srgbClr val="323232"/>
              </a:buClr>
            </a:pPr>
            <a:endParaRPr lang="fr-FR" noProof="1"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r="20267" b="64556"/>
          <a:stretch/>
        </p:blipFill>
        <p:spPr>
          <a:xfrm>
            <a:off x="347901" y="747257"/>
            <a:ext cx="8448198" cy="586661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89" y="11402"/>
            <a:ext cx="6012160" cy="81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-207566" y="-15970"/>
            <a:ext cx="7823774" cy="1140713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8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4" descr="Logo U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 descr="E:\PROJETS\6. PARSAO\Logo_AFD_201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6C1A9BB-F44D-43A9-BC65-3881695182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1140" y="131317"/>
            <a:ext cx="1464945" cy="132608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77AD2C4-7AF7-4027-BE58-2F2439BA21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2410" y="43949"/>
            <a:ext cx="1623554" cy="138579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F1EAD73-D267-40FC-B4CC-3AFED271F26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0890" y="262560"/>
            <a:ext cx="1303848" cy="88983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4833EF4-5644-4498-BEC0-E01EC1F5B6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48"/>
            <a:ext cx="9180512" cy="681404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543503" y="61147"/>
            <a:ext cx="2617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Aménagements pastoraux</a:t>
            </a:r>
            <a:endParaRPr lang="fr-BE" sz="2400" b="1" dirty="0"/>
          </a:p>
        </p:txBody>
      </p:sp>
    </p:spTree>
    <p:extLst>
      <p:ext uri="{BB962C8B-B14F-4D97-AF65-F5344CB8AC3E}">
        <p14:creationId xmlns:p14="http://schemas.microsoft.com/office/powerpoint/2010/main" val="97101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/>
          <p:nvPr/>
        </p:nvSpPr>
        <p:spPr>
          <a:xfrm>
            <a:off x="0" y="1672446"/>
            <a:ext cx="9172054" cy="515888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fr-FR" sz="2600" b="1" dirty="0">
                <a:solidFill>
                  <a:srgbClr val="66FF66"/>
                </a:solidFill>
                <a:sym typeface="Calibri"/>
              </a:rPr>
              <a:t> </a:t>
            </a: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§"/>
            </a:pPr>
            <a:r>
              <a:rPr lang="fr-FR" sz="2600" b="1" dirty="0">
                <a:sym typeface="Calibri"/>
              </a:rPr>
              <a:t>Attaques de MAB</a:t>
            </a: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§"/>
            </a:pPr>
            <a:endParaRPr lang="fr-FR" sz="2800" b="1" dirty="0">
              <a:sym typeface="Calibri"/>
            </a:endParaRP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§"/>
            </a:pPr>
            <a:r>
              <a:rPr lang="fr-FR" sz="2600" b="1" dirty="0">
                <a:sym typeface="Calibri"/>
              </a:rPr>
              <a:t>Fermeture/Baisse de la fréquentation des MAB</a:t>
            </a:r>
          </a:p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fr-FR" sz="2600" b="1" dirty="0">
              <a:sym typeface="Calibri"/>
            </a:endParaRP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§"/>
            </a:pPr>
            <a:r>
              <a:rPr lang="fr-FR" sz="2600" b="1" dirty="0">
                <a:sym typeface="Calibri"/>
              </a:rPr>
              <a:t>Développement du convoyage des animaux à camion</a:t>
            </a: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§"/>
            </a:pPr>
            <a:endParaRPr lang="fr-FR" sz="2600" b="1" dirty="0">
              <a:sym typeface="Calibri"/>
            </a:endParaRP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§"/>
            </a:pPr>
            <a:r>
              <a:rPr lang="fr-FR" sz="2600" b="1" dirty="0">
                <a:sym typeface="Calibri"/>
              </a:rPr>
              <a:t>Occupation des espaces pastoraux et couloirs de transhumance par les HANI et les déplacés</a:t>
            </a:r>
          </a:p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fr-FR" sz="2600" b="1" dirty="0">
                <a:sym typeface="Calibri"/>
              </a:rPr>
              <a:t> </a:t>
            </a: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§"/>
            </a:pPr>
            <a:r>
              <a:rPr lang="fr-FR" sz="2600" b="1" dirty="0">
                <a:sym typeface="Calibri"/>
              </a:rPr>
              <a:t>Changement d’itinéraire par les transhumants</a:t>
            </a: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§"/>
            </a:pPr>
            <a:endParaRPr lang="fr-FR" sz="2600" b="1" dirty="0">
              <a:sym typeface="Calibri"/>
            </a:endParaRP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§"/>
            </a:pPr>
            <a:r>
              <a:rPr lang="fr-FR" sz="2600" b="1" dirty="0">
                <a:sym typeface="Calibri"/>
              </a:rPr>
              <a:t>Imposition et prélèvement de la ZAKAT sur le Bétail par les HANI</a:t>
            </a: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§"/>
            </a:pPr>
            <a:endParaRPr lang="fr-FR" sz="2600" b="1" dirty="0">
              <a:sym typeface="Calibri"/>
            </a:endParaRP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§"/>
            </a:pPr>
            <a:r>
              <a:rPr lang="fr-FR" sz="2600" b="1" dirty="0">
                <a:sym typeface="Calibri"/>
              </a:rPr>
              <a:t>Inaccessibilité à certaines localité due à l’insécurité pour le déroulement des activités</a:t>
            </a: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§"/>
            </a:pPr>
            <a:endParaRPr lang="fr-FR" sz="2600" b="1" dirty="0">
              <a:sym typeface="Calibri"/>
            </a:endParaRP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§"/>
            </a:pPr>
            <a:r>
              <a:rPr lang="fr-FR" sz="2600" b="1" dirty="0">
                <a:sym typeface="Calibri"/>
              </a:rPr>
              <a:t>Le non retour de certains éleveurs transhumants sur leur terroir </a:t>
            </a:r>
            <a:r>
              <a:rPr lang="fr-FR" sz="2600" b="1" dirty="0" smtClean="0">
                <a:sym typeface="Calibri"/>
              </a:rPr>
              <a:t>d’attache</a:t>
            </a:r>
            <a:endParaRPr lang="fr-FR" sz="2600" b="1" dirty="0">
              <a:sym typeface="Calibri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F9FED7C-C95A-4A88-916F-1B61DFF584DC}"/>
              </a:ext>
            </a:extLst>
          </p:cNvPr>
          <p:cNvSpPr txBox="1"/>
          <p:nvPr/>
        </p:nvSpPr>
        <p:spPr>
          <a:xfrm>
            <a:off x="-28054" y="1441613"/>
            <a:ext cx="917205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  <a:buSzPts val="2400"/>
            </a:pPr>
            <a:r>
              <a:rPr lang="fr-FR" sz="2400" b="1" dirty="0">
                <a:solidFill>
                  <a:schemeClr val="tx1"/>
                </a:solidFill>
                <a:sym typeface="Calibri"/>
              </a:rPr>
              <a:t>EVENEMENTS MARQUANTS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16" y="66753"/>
            <a:ext cx="9065538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5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/>
          <p:nvPr/>
        </p:nvSpPr>
        <p:spPr>
          <a:xfrm>
            <a:off x="0" y="1472148"/>
            <a:ext cx="9180512" cy="5400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6"/>
          <p:cNvSpPr txBox="1"/>
          <p:nvPr/>
        </p:nvSpPr>
        <p:spPr>
          <a:xfrm>
            <a:off x="14405" y="-1439019"/>
            <a:ext cx="8713558" cy="665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fr-FR" sz="2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ANALYSE SUR DES ÉVÈNEMENTS EMBLÉMATIQUES</a:t>
            </a:r>
            <a:endParaRPr lang="fr-FR" dirty="0">
              <a:solidFill>
                <a:srgbClr val="FF00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-207566" y="-15970"/>
            <a:ext cx="7823774" cy="1140713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8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6" descr="Logo U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6" descr="E:\PROJETS\6. PARSAO\Logo_AFD_201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8767994-135F-4905-BCA9-3D0E112F8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641" y="29856"/>
            <a:ext cx="1978396" cy="138579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6938BDD-98B3-4D68-A43E-A372A21D8E8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9244" y="182276"/>
            <a:ext cx="1303848" cy="88983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C2324B2-AC0E-4AD4-9DBE-AADAF14C35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5910" y="399156"/>
            <a:ext cx="1956809" cy="98066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877"/>
            <a:ext cx="9144000" cy="646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0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115786" y="1479122"/>
            <a:ext cx="8816570" cy="4414029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algn="ctr"/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224604"/>
              </p:ext>
            </p:extLst>
          </p:nvPr>
        </p:nvGraphicFramePr>
        <p:xfrm>
          <a:off x="115786" y="1482461"/>
          <a:ext cx="8816571" cy="44140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16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14029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30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30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30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3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Exemples suivi / Analyse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FR" sz="18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FR" sz="18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fr-FR" sz="21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37" y="95210"/>
            <a:ext cx="9065538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9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/>
          <p:nvPr/>
        </p:nvSpPr>
        <p:spPr>
          <a:xfrm>
            <a:off x="-207566" y="-15970"/>
            <a:ext cx="7823774" cy="1140713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8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D2318DB-8201-4CB3-9A4B-B06701B29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151" y="43273"/>
            <a:ext cx="1260246" cy="1140787"/>
          </a:xfrm>
          <a:prstGeom prst="rect">
            <a:avLst/>
          </a:prstGeom>
        </p:spPr>
      </p:pic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E8BE64B7-36F4-44E4-8668-429B64049A7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1355939"/>
          <a:ext cx="914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4DBD9177-3D39-43EA-9AC2-C1DCCDE9FDA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0124" y="4081552"/>
          <a:ext cx="88143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3081"/>
            <a:ext cx="6384333" cy="86117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2170FA7-26F2-4809-9415-E3B580E79A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4333" y="63568"/>
            <a:ext cx="1520214" cy="129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9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7B8EEB89-C4FB-470B-8EF9-2F98610A4E0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1355939"/>
          <a:ext cx="896448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881C4159-40BF-4461-BE90-4DF18235A3A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79512" y="4032366"/>
          <a:ext cx="87849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214"/>
            <a:ext cx="9144000" cy="130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2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F023A429-351E-4769-8A46-46F26C0DDC8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50930" y="1539869"/>
          <a:ext cx="8713558" cy="491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30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5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7"/>
          <p:cNvSpPr txBox="1"/>
          <p:nvPr/>
        </p:nvSpPr>
        <p:spPr>
          <a:xfrm>
            <a:off x="0" y="2101356"/>
            <a:ext cx="9172054" cy="47299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fr-FR" sz="2600" b="1" dirty="0">
                <a:solidFill>
                  <a:srgbClr val="66FF66"/>
                </a:solidFill>
                <a:sym typeface="Calibri"/>
              </a:rPr>
              <a:t> </a:t>
            </a:r>
          </a:p>
          <a:p>
            <a:pPr marL="457200" indent="-4572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fr-FR" sz="2600" dirty="0">
                <a:sym typeface="Calibri"/>
              </a:rPr>
              <a:t>Renforcer la collaboration entre les acteurs en charge de la transhumance de la région de </a:t>
            </a:r>
            <a:r>
              <a:rPr lang="fr-FR" sz="2600" dirty="0" err="1">
                <a:sym typeface="Calibri"/>
              </a:rPr>
              <a:t>Tillabéri</a:t>
            </a:r>
            <a:r>
              <a:rPr lang="fr-FR" sz="2600" dirty="0">
                <a:sym typeface="Calibri"/>
              </a:rPr>
              <a:t> et la région de l’Est et du sahel burkinabé à travers des cadres de concertation multi-acteurs au niveau transfrontalier</a:t>
            </a:r>
          </a:p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fr-FR" sz="2600" dirty="0">
              <a:sym typeface="Calibri"/>
            </a:endParaRPr>
          </a:p>
          <a:p>
            <a:pPr marL="457200" lvl="0" indent="-4572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fr-FR" sz="2600" dirty="0" smtClean="0"/>
              <a:t>Accompagner </a:t>
            </a:r>
            <a:r>
              <a:rPr lang="fr-FR" sz="2600" dirty="0"/>
              <a:t>les jeunes éleveurs des zones affectées par la crise dans la recherche d’emplois afin de limiter les tentations de rejoindre des groupes de crimes organisés </a:t>
            </a:r>
          </a:p>
          <a:p>
            <a:pPr lvl="0">
              <a:buClr>
                <a:schemeClr val="dk1"/>
              </a:buClr>
              <a:buSzPts val="2400"/>
            </a:pPr>
            <a:endParaRPr lang="fr-FR" sz="2600" dirty="0"/>
          </a:p>
          <a:p>
            <a:pPr marL="457200" lvl="0" indent="-4572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fr-FR" sz="2600" dirty="0">
                <a:sym typeface="Calibri"/>
              </a:rPr>
              <a:t>Accompagner le renforcement du dispositif de pérennisation des infrastructures agropastorales à travers ECOPARE</a:t>
            </a: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fr-FR" sz="2600" dirty="0">
              <a:sym typeface="Calibri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F9FED7C-C95A-4A88-916F-1B61DFF584DC}"/>
              </a:ext>
            </a:extLst>
          </p:cNvPr>
          <p:cNvSpPr txBox="1"/>
          <p:nvPr/>
        </p:nvSpPr>
        <p:spPr>
          <a:xfrm>
            <a:off x="-28054" y="1270359"/>
            <a:ext cx="9172054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  <a:buSzPts val="2400"/>
            </a:pPr>
            <a:r>
              <a:rPr lang="fr-FR" sz="2400" b="1" dirty="0">
                <a:solidFill>
                  <a:schemeClr val="tx1"/>
                </a:solidFill>
                <a:sym typeface="Calibri"/>
              </a:rPr>
              <a:t>RECOMMANDATIONS ET PERSPECTIVES POUR LA FIN DE L’ANNÉE 2021 CONCERNANT LE TERRITOIRE.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7" y="-38536"/>
            <a:ext cx="9144000" cy="130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8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250930" y="1658319"/>
            <a:ext cx="8713558" cy="491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Clr>
                <a:schemeClr val="dk1"/>
              </a:buClr>
              <a:buSzPts val="2400"/>
            </a:pPr>
            <a:r>
              <a:rPr lang="fr-FR" sz="1800" b="1" dirty="0"/>
              <a:t>Groupement d'Action culturelle et de développement des Jeunes Eleveurs "</a:t>
            </a:r>
            <a:r>
              <a:rPr lang="fr-FR" sz="1800" b="1" dirty="0" smtClean="0"/>
              <a:t>GAJEL-</a:t>
            </a:r>
            <a:endParaRPr lang="fr-FR" sz="1800" b="1" dirty="0"/>
          </a:p>
          <a:p>
            <a:pPr lvl="0">
              <a:buClr>
                <a:schemeClr val="dk1"/>
              </a:buClr>
              <a:buSzPts val="2400"/>
            </a:pPr>
            <a:r>
              <a:rPr lang="fr-FR" sz="1600" dirty="0"/>
              <a:t> N° 079/MI/AT/DGAPJ/DLP du 23 février 2001</a:t>
            </a:r>
          </a:p>
          <a:p>
            <a:pPr lvl="0" algn="just">
              <a:buClr>
                <a:schemeClr val="dk1"/>
              </a:buClr>
              <a:buSzPts val="2400"/>
            </a:pPr>
            <a:r>
              <a:rPr lang="fr-FR" sz="1600" dirty="0"/>
              <a:t>GAJEL est une confédération nationale qui est organisée en coordination au niveau des Régions et des antennes au niveau des départements et/ou communes, au sommet desquelles se trouve le conseil exécutif national (450 groupements dont 157 groupements féminins)</a:t>
            </a:r>
          </a:p>
          <a:p>
            <a:pPr lvl="0" algn="just">
              <a:buClr>
                <a:schemeClr val="dk1"/>
              </a:buClr>
              <a:buSzPts val="2400"/>
            </a:pPr>
            <a:r>
              <a:rPr lang="fr-FR" sz="1600" dirty="0"/>
              <a:t>Elle est active dans les régions de Niamey, Dosso, Tillabéry, Maradi, Tahoua, Agadez  avec quelques représentations  à Zinder.</a:t>
            </a:r>
          </a:p>
          <a:p>
            <a:pPr lvl="0" algn="just">
              <a:buClr>
                <a:schemeClr val="dk1"/>
              </a:buClr>
              <a:buSzPts val="2400"/>
            </a:pPr>
            <a:endParaRPr lang="fr-FR" sz="1600" dirty="0" smtClean="0"/>
          </a:p>
          <a:p>
            <a:pPr lvl="0" algn="just">
              <a:buClr>
                <a:schemeClr val="dk1"/>
              </a:buClr>
              <a:buSzPts val="2400"/>
            </a:pPr>
            <a:endParaRPr lang="fr-FR" sz="1600" dirty="0"/>
          </a:p>
          <a:p>
            <a:pPr algn="just"/>
            <a:r>
              <a:rPr lang="fr-FR" sz="2000" b="1" kern="1200" dirty="0">
                <a:solidFill>
                  <a:schemeClr val="dk1"/>
                </a:solidFill>
              </a:rPr>
              <a:t>Entente</a:t>
            </a:r>
            <a:r>
              <a:rPr lang="fr-FR" sz="1600" kern="1200" dirty="0">
                <a:solidFill>
                  <a:schemeClr val="dk1"/>
                </a:solidFill>
              </a:rPr>
              <a:t> sur la convention pastorale de 5 départements et du conseil régional de </a:t>
            </a:r>
            <a:r>
              <a:rPr lang="fr-FR" sz="1600" kern="1200" dirty="0" err="1">
                <a:solidFill>
                  <a:schemeClr val="dk1"/>
                </a:solidFill>
              </a:rPr>
              <a:t>Tillabéri</a:t>
            </a:r>
            <a:r>
              <a:rPr lang="fr-FR" sz="1600" kern="1200" dirty="0">
                <a:solidFill>
                  <a:schemeClr val="dk1"/>
                </a:solidFill>
              </a:rPr>
              <a:t> : ECOPAC-RTI  signée en janvier 2018 par 11 communes et le Conseil Régional de Tillabéry</a:t>
            </a:r>
          </a:p>
          <a:p>
            <a:pPr algn="just"/>
            <a:r>
              <a:rPr lang="fr-FR" sz="1600" kern="1200" dirty="0">
                <a:solidFill>
                  <a:schemeClr val="dk1"/>
                </a:solidFill>
              </a:rPr>
              <a:t>Cadre juridique: Cadre de coopération intercommunale pour une gestion concertée des infrastructures </a:t>
            </a:r>
            <a:r>
              <a:rPr lang="fr-FR" sz="1600" kern="1200" dirty="0" smtClean="0">
                <a:solidFill>
                  <a:schemeClr val="dk1"/>
                </a:solidFill>
              </a:rPr>
              <a:t>agropastorales</a:t>
            </a:r>
            <a:endParaRPr lang="fr-FR" sz="1600" kern="1200" dirty="0">
              <a:solidFill>
                <a:schemeClr val="dk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29" y="341603"/>
            <a:ext cx="6842703" cy="92300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4656" y="449432"/>
            <a:ext cx="1115485" cy="6050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250930" y="1610435"/>
            <a:ext cx="8713558" cy="473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200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Carte du territoire avec les principales réalisations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r-FR" sz="1800" i="1" dirty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r-FR" sz="180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r-FR" sz="1800" i="1" dirty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r-FR" sz="180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r-FR" sz="1800" i="1" dirty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r-FR" sz="180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r-FR" sz="1800" i="1" dirty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r-FR" sz="180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r-FR" sz="1800" i="1" dirty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r-FR" sz="180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r-FR" sz="1800" i="1" dirty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r-FR" sz="180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r-FR" sz="1800" i="1" dirty="0">
              <a:solidFill>
                <a:schemeClr val="dk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180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4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86019" name="Object 3"/>
          <p:cNvGraphicFramePr>
            <a:graphicFrameLocks noChangeAspect="1"/>
          </p:cNvGraphicFramePr>
          <p:nvPr/>
        </p:nvGraphicFramePr>
        <p:xfrm>
          <a:off x="236482" y="1529254"/>
          <a:ext cx="8702565" cy="5123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0" name="Acrobat Document" r:id="rId4" imgW="7633440" imgH="5391720" progId="AcroExch.Document.7">
                  <p:embed/>
                </p:oleObj>
              </mc:Choice>
              <mc:Fallback>
                <p:oleObj name="Acrobat Document" r:id="rId4" imgW="7633440" imgH="5391720" progId="AcroExch.Document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482" y="1529254"/>
                        <a:ext cx="8702565" cy="51237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920" y="331872"/>
            <a:ext cx="8077900" cy="9205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250930" y="1610435"/>
            <a:ext cx="8713558" cy="473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200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Carte du territoire avec les principales réalisations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r-FR" sz="1800" i="1" dirty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r-FR" sz="180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r-FR" sz="1800" i="1" dirty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r-FR" sz="180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r-FR" sz="1800" i="1" dirty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r-FR" sz="180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r-FR" sz="1800" i="1" dirty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r-FR" sz="180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r-FR" sz="1800" i="1" dirty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r-FR" sz="180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r-FR" sz="1800" i="1" dirty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r-FR" sz="180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r-FR" sz="1800" i="1" dirty="0">
              <a:solidFill>
                <a:schemeClr val="dk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180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4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252247" y="1686910"/>
          <a:ext cx="8671035" cy="4974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0" name="Acrobat Document" r:id="rId4" imgW="7633440" imgH="5391720" progId="AcroExch.Document.7">
                  <p:embed/>
                </p:oleObj>
              </mc:Choice>
              <mc:Fallback>
                <p:oleObj name="Acrobat Document" r:id="rId4" imgW="7633440" imgH="5391720" progId="AcroExch.Document.7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47" y="1686910"/>
                        <a:ext cx="8671035" cy="49746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814" y="267809"/>
            <a:ext cx="8077900" cy="9205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250930" y="1637413"/>
            <a:ext cx="8713558" cy="387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r-FR" sz="18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r-FR" sz="2000" b="1" i="1" dirty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r-FR" sz="20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r-FR" sz="20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r-FR" sz="2000" b="1" i="1" dirty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r-FR" sz="20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r-FR" sz="2000" b="1" i="1" dirty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r-FR" sz="20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r-FR" sz="2000" b="1" i="1" dirty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24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141616"/>
              </p:ext>
            </p:extLst>
          </p:nvPr>
        </p:nvGraphicFramePr>
        <p:xfrm>
          <a:off x="440828" y="1985296"/>
          <a:ext cx="8106770" cy="4431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0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5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8748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Activités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Prévisions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Réalisations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Commentaires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748">
                <a:tc>
                  <a:txBody>
                    <a:bodyPr/>
                    <a:lstStyle/>
                    <a:p>
                      <a:r>
                        <a:rPr lang="fr-FR" sz="1600" dirty="0"/>
                        <a:t>Débats informés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50 acteurs de la filière agropastorale concernés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745">
                <a:tc>
                  <a:txBody>
                    <a:bodyPr/>
                    <a:lstStyle/>
                    <a:p>
                      <a:r>
                        <a:rPr lang="fr-FR" sz="1600" dirty="0"/>
                        <a:t>Sécurisations et balisage des</a:t>
                      </a:r>
                      <a:r>
                        <a:rPr lang="fr-FR" sz="1600" baseline="0" dirty="0"/>
                        <a:t> pistes à bétail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45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45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10 PV  d’accords sociaux collectifs</a:t>
                      </a:r>
                    </a:p>
                    <a:p>
                      <a:r>
                        <a:rPr lang="fr-FR" sz="1600" dirty="0"/>
                        <a:t>9 comités de suivi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824">
                <a:tc>
                  <a:txBody>
                    <a:bodyPr/>
                    <a:lstStyle/>
                    <a:p>
                      <a:r>
                        <a:rPr lang="fr-FR" sz="1600" dirty="0"/>
                        <a:t>Sécurisation et balisage  d’aires de repos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 PV d’accords</a:t>
                      </a:r>
                      <a:r>
                        <a:rPr lang="fr-FR" sz="1600" baseline="0" dirty="0"/>
                        <a:t> sociaux collectifs</a:t>
                      </a:r>
                    </a:p>
                    <a:p>
                      <a:r>
                        <a:rPr lang="fr-FR" sz="1600" baseline="0" dirty="0"/>
                        <a:t>1 comité de suivi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748">
                <a:tc>
                  <a:txBody>
                    <a:bodyPr/>
                    <a:lstStyle/>
                    <a:p>
                      <a:r>
                        <a:rPr lang="fr-FR" sz="1600" dirty="0"/>
                        <a:t>Sur-creusage</a:t>
                      </a:r>
                      <a:r>
                        <a:rPr lang="fr-FR" sz="1600" baseline="0" dirty="0"/>
                        <a:t> de mares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2031,6 ha</a:t>
                      </a:r>
                    </a:p>
                    <a:p>
                      <a:r>
                        <a:rPr lang="fr-FR" sz="1600" dirty="0"/>
                        <a:t>1 comité de veille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215">
                <a:tc>
                  <a:txBody>
                    <a:bodyPr/>
                    <a:lstStyle/>
                    <a:p>
                      <a:r>
                        <a:rPr lang="fr-FR" sz="1600" dirty="0"/>
                        <a:t>Formation en SIG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10  Acteurs formés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090">
                <a:tc>
                  <a:txBody>
                    <a:bodyPr/>
                    <a:lstStyle/>
                    <a:p>
                      <a:r>
                        <a:rPr lang="fr-FR" sz="1600" dirty="0"/>
                        <a:t>Magasins d’aliment bétail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Capacité: 30 tonnes chacun  ; 1 BAB à Say et 1 BAB à </a:t>
                      </a:r>
                      <a:r>
                        <a:rPr lang="fr-FR" sz="1600" dirty="0" err="1"/>
                        <a:t>Torodi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2916454" y="1556736"/>
            <a:ext cx="3339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/>
              <a:t>Réalisations par GAJEL</a:t>
            </a:r>
            <a:endParaRPr lang="fr-BE" sz="18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28" y="268345"/>
            <a:ext cx="8077900" cy="9205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250930" y="1637413"/>
            <a:ext cx="8713558" cy="387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r-FR" sz="18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r-FR" sz="18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r-FR" sz="2000" b="1" i="1" dirty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r-FR" sz="20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r-FR" sz="20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r-FR" sz="2000" b="1" i="1" dirty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r-FR" sz="20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r-FR" sz="2000" b="1" i="1" dirty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r-FR" sz="20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r-FR" sz="2000" b="1" i="1" dirty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24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27189"/>
              </p:ext>
            </p:extLst>
          </p:nvPr>
        </p:nvGraphicFramePr>
        <p:xfrm>
          <a:off x="393901" y="2316716"/>
          <a:ext cx="8392710" cy="3681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8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7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8748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Activités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Prévisions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Réalisations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Commentaires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824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Formation des services financiers de</a:t>
                      </a:r>
                      <a:r>
                        <a:rPr lang="fr-FR" sz="1600" baseline="0" dirty="0" smtClean="0"/>
                        <a:t> ECOPAC-RTI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Gestion financière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878608"/>
                  </a:ext>
                </a:extLst>
              </a:tr>
              <a:tr h="408824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Réunion</a:t>
                      </a:r>
                      <a:r>
                        <a:rPr lang="fr-FR" sz="1600" baseline="0" dirty="0" smtClean="0"/>
                        <a:t> sur le mode gestion des marchés à bétail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Collecte des données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689316"/>
                  </a:ext>
                </a:extLst>
              </a:tr>
              <a:tr h="319068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Formation</a:t>
                      </a:r>
                      <a:r>
                        <a:rPr lang="fr-FR" sz="1600" baseline="0" dirty="0" smtClean="0"/>
                        <a:t> des COFOCOMS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Sur la tenue</a:t>
                      </a:r>
                      <a:r>
                        <a:rPr lang="fr-FR" sz="1600" baseline="0" dirty="0" smtClean="0"/>
                        <a:t> des dossiers ruraux</a:t>
                      </a:r>
                      <a:endParaRPr lang="fr-FR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618078"/>
                  </a:ext>
                </a:extLst>
              </a:tr>
              <a:tr h="65290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Collecte des données sur les infrastructures agropastorales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Lien avec l’aménagement</a:t>
                      </a:r>
                      <a:r>
                        <a:rPr lang="fr-FR" sz="1600" baseline="0" dirty="0" smtClean="0"/>
                        <a:t> du territoire</a:t>
                      </a:r>
                      <a:endParaRPr lang="fr-FR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285684"/>
                  </a:ext>
                </a:extLst>
              </a:tr>
              <a:tr h="65290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Sensibilisation des populations à</a:t>
                      </a:r>
                      <a:r>
                        <a:rPr lang="fr-FR" sz="1600" baseline="0" dirty="0" smtClean="0"/>
                        <a:t> travers les radios communautaires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Vulgarisation</a:t>
                      </a:r>
                      <a:r>
                        <a:rPr lang="fr-FR" sz="1600" baseline="0" dirty="0" smtClean="0"/>
                        <a:t> des textes de l’ECOPAC-RTI</a:t>
                      </a:r>
                      <a:endParaRPr lang="fr-FR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858841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916454" y="1556736"/>
            <a:ext cx="354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/>
              <a:t>Réalisations par ECOPAC-RTI</a:t>
            </a:r>
            <a:endParaRPr lang="fr-BE" sz="18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54" y="222337"/>
            <a:ext cx="8077900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42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/>
          <p:nvPr/>
        </p:nvSpPr>
        <p:spPr>
          <a:xfrm>
            <a:off x="0" y="1472148"/>
            <a:ext cx="9180512" cy="5400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86627" y="1487606"/>
            <a:ext cx="8961119" cy="5181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lang="fr-FR" sz="2800" b="1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fr-FR" sz="2400" b="1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Principaux évènements survenus sur le territoire en 2020 et au premier semestre </a:t>
            </a:r>
            <a:r>
              <a:rPr lang="fr-FR" sz="2400" b="1" i="0" u="none" strike="noStrike" cap="none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2021 </a:t>
            </a:r>
            <a:endParaRPr sz="2400" b="1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0">
              <a:buClr>
                <a:schemeClr val="dk1"/>
              </a:buClr>
              <a:buSzPct val="100000"/>
            </a:pPr>
            <a:endParaRPr lang="fr-FR" sz="11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indent="-140970">
              <a:buClr>
                <a:schemeClr val="dk1"/>
              </a:buClr>
              <a:buSzPct val="100000"/>
              <a:buFont typeface="Arial" pitchFamily="34" charset="0"/>
              <a:buChar char="•"/>
            </a:pPr>
            <a:r>
              <a:rPr lang="fr-FR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Déplacement </a:t>
            </a:r>
            <a:r>
              <a:rPr lang="fr-F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inhabituel et en masse des communautés pastorales 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victimes d’exactions, et de menaces </a:t>
            </a:r>
            <a:endParaRPr lang="fr-FR" sz="240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0" indent="-140970">
              <a:buClr>
                <a:schemeClr val="dk1"/>
              </a:buClr>
              <a:buSzPct val="100000"/>
            </a:pPr>
            <a:endParaRPr lang="fr-FR" sz="110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0" indent="-140970">
              <a:buClr>
                <a:schemeClr val="dk1"/>
              </a:buClr>
              <a:buSzPct val="100000"/>
              <a:buFont typeface="Arial" pitchFamily="34" charset="0"/>
              <a:buChar char="•"/>
            </a:pPr>
            <a:r>
              <a:rPr lang="fr-FR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Nouvelle </a:t>
            </a:r>
            <a:r>
              <a:rPr lang="fr-FR" sz="2400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forme de ravitaillement des gros marchés à bétail 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en lien avec la situation sécuritaire </a:t>
            </a:r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: </a:t>
            </a:r>
            <a:r>
              <a:rPr lang="fr-FR" sz="24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Bokki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Torodi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Makalondi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endParaRPr lang="fr-FR" sz="2400" dirty="0" smtClean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0">
              <a:buClr>
                <a:schemeClr val="dk1"/>
              </a:buClr>
              <a:buSzPct val="100000"/>
            </a:pPr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Ces 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marchés sont fournis en bétail par des commerçants à travers des camions </a:t>
            </a:r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provenant 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Gothèye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Abala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Mangueyzé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Niamey et </a:t>
            </a:r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même 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d’autres </a:t>
            </a:r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régions 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Maradi, </a:t>
            </a:r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Zinder</a:t>
            </a:r>
            <a:endParaRPr lang="fr-FR" sz="240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0" indent="-140970">
              <a:buClr>
                <a:schemeClr val="dk1"/>
              </a:buClr>
              <a:buSzPct val="100000"/>
            </a:pPr>
            <a:endParaRPr lang="fr-FR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0" indent="-140970">
              <a:buClr>
                <a:schemeClr val="dk1"/>
              </a:buClr>
              <a:buSzPct val="100000"/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fr-FR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Accroissement </a:t>
            </a:r>
            <a:r>
              <a:rPr lang="fr-FR" sz="2400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du système de convoyage par camion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mais insuffisant pour drainer un nombre important d’animaux sur les </a:t>
            </a:r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marchés</a:t>
            </a:r>
            <a:endParaRPr lang="fr-FR" sz="240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73" y="348184"/>
            <a:ext cx="8077900" cy="9205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/>
          <p:nvPr/>
        </p:nvSpPr>
        <p:spPr>
          <a:xfrm>
            <a:off x="0" y="1472148"/>
            <a:ext cx="9180512" cy="5400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250930" y="1487606"/>
            <a:ext cx="8713558" cy="5181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00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lang="fr-FR" sz="45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3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8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Accès </a:t>
            </a:r>
            <a:r>
              <a:rPr lang="fr-FR" sz="3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difficile  à certaines zones aux camions par manque d’infrastructures routières et également à cause de l’insécurité </a:t>
            </a:r>
            <a:r>
              <a:rPr lang="fr-FR" sz="3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(zones de </a:t>
            </a:r>
            <a:r>
              <a:rPr lang="fr-FR" sz="38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Diayel</a:t>
            </a:r>
            <a:r>
              <a:rPr lang="fr-FR" sz="3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dans la commune rurale de </a:t>
            </a:r>
            <a:r>
              <a:rPr lang="fr-FR" sz="38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Makalondi</a:t>
            </a:r>
            <a:r>
              <a:rPr lang="fr-FR" sz="3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frontalière avec </a:t>
            </a:r>
            <a:r>
              <a:rPr lang="fr-FR" sz="38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Kantchiari</a:t>
            </a:r>
            <a:r>
              <a:rPr lang="fr-FR" sz="3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et la zone  d’</a:t>
            </a:r>
            <a:r>
              <a:rPr lang="fr-FR" sz="38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Allambaré</a:t>
            </a:r>
            <a:r>
              <a:rPr lang="fr-FR" sz="3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dans la commune de </a:t>
            </a:r>
            <a:r>
              <a:rPr lang="fr-FR" sz="38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Tamou</a:t>
            </a:r>
            <a:r>
              <a:rPr lang="fr-FR" sz="3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aux alentours du parc </a:t>
            </a:r>
            <a:r>
              <a:rPr lang="fr-FR" sz="3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W)</a:t>
            </a:r>
          </a:p>
          <a:p>
            <a:pPr>
              <a:buClr>
                <a:schemeClr val="dk1"/>
              </a:buClr>
              <a:buSzPct val="100000"/>
            </a:pPr>
            <a:endParaRPr lang="fr-FR" sz="38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3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8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fr-FR" sz="40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nlèvement </a:t>
            </a:r>
            <a:r>
              <a:rPr lang="fr-FR" sz="4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 troupeaux dans  certaines zones transfrontalières </a:t>
            </a:r>
            <a:r>
              <a:rPr lang="fr-FR" sz="4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(Zone de </a:t>
            </a:r>
            <a:r>
              <a:rPr lang="fr-FR" sz="40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Diayel</a:t>
            </a:r>
            <a:r>
              <a:rPr lang="fr-FR" sz="4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CR </a:t>
            </a:r>
            <a:r>
              <a:rPr lang="fr-FR" sz="400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Makalondi</a:t>
            </a:r>
            <a:r>
              <a:rPr lang="fr-FR" sz="4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>
              <a:buClr>
                <a:schemeClr val="dk1"/>
              </a:buClr>
              <a:buSzPct val="100000"/>
            </a:pPr>
            <a:endParaRPr lang="fr-FR" sz="40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40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Faible </a:t>
            </a:r>
            <a:r>
              <a:rPr lang="fr-FR" sz="4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fonctionnement de certains marchés à bétail </a:t>
            </a:r>
            <a:r>
              <a:rPr lang="fr-FR" sz="4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fr-FR" sz="40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Allambaré,Kokoloko</a:t>
            </a:r>
            <a:r>
              <a:rPr lang="fr-FR" sz="4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r-FR" sz="40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Allreni</a:t>
            </a:r>
            <a:r>
              <a:rPr lang="fr-FR" sz="4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r-FR" sz="40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Bossey</a:t>
            </a:r>
            <a:r>
              <a:rPr lang="fr-FR" sz="4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Bangou</a:t>
            </a:r>
            <a:r>
              <a:rPr lang="fr-FR" sz="4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r-FR" sz="40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Tombolé</a:t>
            </a:r>
            <a:r>
              <a:rPr lang="fr-FR" sz="4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fr-FR" sz="4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et fermeture d’autres marchés (Boni) dans la zone transfrontalière </a:t>
            </a:r>
            <a:r>
              <a:rPr lang="fr-FR" sz="4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fr-FR" sz="4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communes </a:t>
            </a:r>
            <a:r>
              <a:rPr lang="fr-FR" sz="4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fr-FR" sz="40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Makalondi</a:t>
            </a:r>
            <a:r>
              <a:rPr lang="fr-FR" sz="4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r-FR" sz="40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Tamou</a:t>
            </a:r>
            <a:r>
              <a:rPr lang="fr-FR" sz="4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lang="fr-FR" sz="400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Torodi</a:t>
            </a:r>
            <a:r>
              <a:rPr lang="fr-FR" sz="4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59" y="252406"/>
            <a:ext cx="8077900" cy="9205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1253</Words>
  <Application>Microsoft Office PowerPoint</Application>
  <PresentationFormat>Affichage à l'écran (4:3)</PresentationFormat>
  <Paragraphs>293</Paragraphs>
  <Slides>27</Slides>
  <Notes>24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5" baseType="lpstr">
      <vt:lpstr>Arial</vt:lpstr>
      <vt:lpstr>Calibri</vt:lpstr>
      <vt:lpstr>Times New Roman</vt:lpstr>
      <vt:lpstr>Trebuchet MS</vt:lpstr>
      <vt:lpstr>Tw Cen MT</vt:lpstr>
      <vt:lpstr>Wingdings</vt:lpstr>
      <vt:lpstr>Thème Office</vt:lpstr>
      <vt:lpstr>Acrobat 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INTERCO, Est BURKINA FASO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Beverly BRULLEFERT</dc:creator>
  <cp:lastModifiedBy>Stéphane PIL</cp:lastModifiedBy>
  <cp:revision>207</cp:revision>
  <dcterms:created xsi:type="dcterms:W3CDTF">2015-01-20T16:46:24Z</dcterms:created>
  <dcterms:modified xsi:type="dcterms:W3CDTF">2021-11-09T07:27:59Z</dcterms:modified>
</cp:coreProperties>
</file>