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64" r:id="rId3"/>
    <p:sldId id="446" r:id="rId4"/>
    <p:sldId id="448" r:id="rId5"/>
    <p:sldId id="447" r:id="rId6"/>
    <p:sldId id="452" r:id="rId7"/>
    <p:sldId id="454" r:id="rId8"/>
    <p:sldId id="467" r:id="rId9"/>
    <p:sldId id="462" r:id="rId10"/>
    <p:sldId id="463" r:id="rId11"/>
    <p:sldId id="468" r:id="rId12"/>
    <p:sldId id="469" r:id="rId13"/>
    <p:sldId id="470" r:id="rId14"/>
    <p:sldId id="439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82560" autoAdjust="0"/>
  </p:normalViewPr>
  <p:slideViewPr>
    <p:cSldViewPr>
      <p:cViewPr varScale="1">
        <p:scale>
          <a:sx n="61" d="100"/>
          <a:sy n="61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SItuation postes vétérinaires frontalier du Bénin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07-4BA4-B090-C3D1CE866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07-4BA4-B090-C3D1CE866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07-4BA4-B090-C3D1CE86601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Feuil2!$C$5:$C$7</c:f>
              <c:strCache>
                <c:ptCount val="3"/>
                <c:pt idx="0">
                  <c:v>Poste Juxtaposé (frontière Bénin -Niger)</c:v>
                </c:pt>
                <c:pt idx="1">
                  <c:v>Poste disposant d'un bâtiment en bon état</c:v>
                </c:pt>
                <c:pt idx="2">
                  <c:v>Poste sans aucune infrastructure</c:v>
                </c:pt>
              </c:strCache>
            </c:strRef>
          </c:cat>
          <c:val>
            <c:numRef>
              <c:f>Feuil2!$D$5:$D$7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F07-4BA4-B090-C3D1CE86601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1EF3E-54CF-4973-A158-B828CA1AA8E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8772974-19CD-4221-A3C5-66B140E83434}">
      <dgm:prSet phldrT="[Texte]"/>
      <dgm:spPr/>
      <dgm:t>
        <a:bodyPr/>
        <a:lstStyle/>
        <a:p>
          <a:r>
            <a:rPr lang="fr-FR" dirty="0"/>
            <a:t>1</a:t>
          </a:r>
        </a:p>
      </dgm:t>
    </dgm:pt>
    <dgm:pt modelId="{E86E0971-784B-464B-8F72-C03871D10D2A}" type="parTrans" cxnId="{9ACA490C-CCA9-40E2-B12C-8CE13482ED32}">
      <dgm:prSet/>
      <dgm:spPr/>
      <dgm:t>
        <a:bodyPr/>
        <a:lstStyle/>
        <a:p>
          <a:endParaRPr lang="fr-FR"/>
        </a:p>
      </dgm:t>
    </dgm:pt>
    <dgm:pt modelId="{771EFD87-61F5-4DD8-B4C2-2BA5FA1F41D1}" type="sibTrans" cxnId="{9ACA490C-CCA9-40E2-B12C-8CE13482ED32}">
      <dgm:prSet/>
      <dgm:spPr/>
      <dgm:t>
        <a:bodyPr/>
        <a:lstStyle/>
        <a:p>
          <a:endParaRPr lang="fr-FR"/>
        </a:p>
      </dgm:t>
    </dgm:pt>
    <dgm:pt modelId="{636E7971-0502-4B36-A7E3-CFDF6C17C297}">
      <dgm:prSet phldrT="[Texte]"/>
      <dgm:spPr/>
      <dgm:t>
        <a:bodyPr/>
        <a:lstStyle/>
        <a:p>
          <a:r>
            <a:rPr lang="fr-FR" dirty="0"/>
            <a:t>Actions VSF dans le PAMOBARMA</a:t>
          </a:r>
        </a:p>
      </dgm:t>
    </dgm:pt>
    <dgm:pt modelId="{A4F44BE8-82C4-463E-9F9D-234B5883292C}" type="parTrans" cxnId="{E5FDA681-8347-430E-B82E-DEA2A1685EE3}">
      <dgm:prSet/>
      <dgm:spPr/>
      <dgm:t>
        <a:bodyPr/>
        <a:lstStyle/>
        <a:p>
          <a:endParaRPr lang="fr-FR"/>
        </a:p>
      </dgm:t>
    </dgm:pt>
    <dgm:pt modelId="{DB799FDB-5730-4080-A26A-420B0D200A6C}" type="sibTrans" cxnId="{E5FDA681-8347-430E-B82E-DEA2A1685EE3}">
      <dgm:prSet/>
      <dgm:spPr/>
      <dgm:t>
        <a:bodyPr/>
        <a:lstStyle/>
        <a:p>
          <a:endParaRPr lang="fr-FR"/>
        </a:p>
      </dgm:t>
    </dgm:pt>
    <dgm:pt modelId="{46E4F6F7-7245-48A9-869C-8AE7C9E521F6}">
      <dgm:prSet phldrT="[Texte]"/>
      <dgm:spPr/>
      <dgm:t>
        <a:bodyPr/>
        <a:lstStyle/>
        <a:p>
          <a:r>
            <a:rPr lang="fr-FR" dirty="0"/>
            <a:t>2</a:t>
          </a:r>
        </a:p>
      </dgm:t>
    </dgm:pt>
    <dgm:pt modelId="{0BA7D9E3-BAF2-4496-BC47-8230B129DCD9}" type="parTrans" cxnId="{B9435EDF-AE92-43AF-92A8-243D6066271A}">
      <dgm:prSet/>
      <dgm:spPr/>
      <dgm:t>
        <a:bodyPr/>
        <a:lstStyle/>
        <a:p>
          <a:endParaRPr lang="fr-FR"/>
        </a:p>
      </dgm:t>
    </dgm:pt>
    <dgm:pt modelId="{1392FB5C-6EA6-4A62-89F4-14849C552FA7}" type="sibTrans" cxnId="{B9435EDF-AE92-43AF-92A8-243D6066271A}">
      <dgm:prSet/>
      <dgm:spPr/>
      <dgm:t>
        <a:bodyPr/>
        <a:lstStyle/>
        <a:p>
          <a:endParaRPr lang="fr-FR"/>
        </a:p>
      </dgm:t>
    </dgm:pt>
    <dgm:pt modelId="{F8771C36-2776-4577-A0E1-0CCF1D6EAD51}">
      <dgm:prSet phldrT="[Texte]"/>
      <dgm:spPr/>
      <dgm:t>
        <a:bodyPr/>
        <a:lstStyle/>
        <a:p>
          <a:r>
            <a:rPr lang="fr-FR" dirty="0"/>
            <a:t>Démarche méthodologique</a:t>
          </a:r>
        </a:p>
      </dgm:t>
    </dgm:pt>
    <dgm:pt modelId="{52416EA3-9E08-4B91-97D6-F6A647A66EC5}" type="parTrans" cxnId="{D205FE16-B535-44E5-83EC-598B8440F934}">
      <dgm:prSet/>
      <dgm:spPr/>
      <dgm:t>
        <a:bodyPr/>
        <a:lstStyle/>
        <a:p>
          <a:endParaRPr lang="fr-FR"/>
        </a:p>
      </dgm:t>
    </dgm:pt>
    <dgm:pt modelId="{05D85700-91EB-44EF-A141-5C2675A4D1C4}" type="sibTrans" cxnId="{D205FE16-B535-44E5-83EC-598B8440F934}">
      <dgm:prSet/>
      <dgm:spPr/>
      <dgm:t>
        <a:bodyPr/>
        <a:lstStyle/>
        <a:p>
          <a:endParaRPr lang="fr-FR"/>
        </a:p>
      </dgm:t>
    </dgm:pt>
    <dgm:pt modelId="{B764E74A-17C2-459E-A210-9B23B8083490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11E98DD1-7E62-4DE7-A2DA-4E544F4C5285}" type="parTrans" cxnId="{6DE4836A-832A-4E3E-9F6B-E87F7931B0A7}">
      <dgm:prSet/>
      <dgm:spPr/>
      <dgm:t>
        <a:bodyPr/>
        <a:lstStyle/>
        <a:p>
          <a:endParaRPr lang="fr-FR"/>
        </a:p>
      </dgm:t>
    </dgm:pt>
    <dgm:pt modelId="{1DDC7A35-2F6C-4247-A855-E6549C78492E}" type="sibTrans" cxnId="{6DE4836A-832A-4E3E-9F6B-E87F7931B0A7}">
      <dgm:prSet/>
      <dgm:spPr/>
      <dgm:t>
        <a:bodyPr/>
        <a:lstStyle/>
        <a:p>
          <a:endParaRPr lang="fr-FR"/>
        </a:p>
      </dgm:t>
    </dgm:pt>
    <dgm:pt modelId="{AB5AB5C5-C4A5-4E1B-9210-E229521C2040}">
      <dgm:prSet phldrT="[Texte]"/>
      <dgm:spPr/>
      <dgm:t>
        <a:bodyPr/>
        <a:lstStyle/>
        <a:p>
          <a:r>
            <a:rPr lang="fr-FR" dirty="0"/>
            <a:t>Bilan et perspectives</a:t>
          </a:r>
        </a:p>
      </dgm:t>
    </dgm:pt>
    <dgm:pt modelId="{E0526FE9-4B90-4990-84B1-F5067DDA6949}" type="parTrans" cxnId="{34A877B4-432A-4337-BA44-3634D4562109}">
      <dgm:prSet/>
      <dgm:spPr/>
      <dgm:t>
        <a:bodyPr/>
        <a:lstStyle/>
        <a:p>
          <a:endParaRPr lang="fr-FR"/>
        </a:p>
      </dgm:t>
    </dgm:pt>
    <dgm:pt modelId="{448DC34C-8885-4113-89AB-E5DBA7677F55}" type="sibTrans" cxnId="{34A877B4-432A-4337-BA44-3634D4562109}">
      <dgm:prSet/>
      <dgm:spPr/>
      <dgm:t>
        <a:bodyPr/>
        <a:lstStyle/>
        <a:p>
          <a:endParaRPr lang="fr-FR"/>
        </a:p>
      </dgm:t>
    </dgm:pt>
    <dgm:pt modelId="{C72150E2-CE69-4FAC-9916-040E29E6D564}" type="pres">
      <dgm:prSet presAssocID="{FCD1EF3E-54CF-4973-A158-B828CA1AA8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DD7A681-B07A-4C8E-AC0F-2E41E943C98A}" type="pres">
      <dgm:prSet presAssocID="{48772974-19CD-4221-A3C5-66B140E83434}" presName="composite" presStyleCnt="0"/>
      <dgm:spPr/>
    </dgm:pt>
    <dgm:pt modelId="{B8CA65BB-AB96-40A1-B572-946E8AF3EA29}" type="pres">
      <dgm:prSet presAssocID="{48772974-19CD-4221-A3C5-66B140E8343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D9CD0C-24D7-4E5D-80E1-B3C005E4BEF4}" type="pres">
      <dgm:prSet presAssocID="{48772974-19CD-4221-A3C5-66B140E8343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BF4350-6019-4506-AFB7-AC0291698595}" type="pres">
      <dgm:prSet presAssocID="{771EFD87-61F5-4DD8-B4C2-2BA5FA1F41D1}" presName="sp" presStyleCnt="0"/>
      <dgm:spPr/>
    </dgm:pt>
    <dgm:pt modelId="{2A66C39A-9E61-4F53-9583-EA68CF1F12C6}" type="pres">
      <dgm:prSet presAssocID="{46E4F6F7-7245-48A9-869C-8AE7C9E521F6}" presName="composite" presStyleCnt="0"/>
      <dgm:spPr/>
    </dgm:pt>
    <dgm:pt modelId="{032AA02F-6084-40EF-87AB-0A8C479199B8}" type="pres">
      <dgm:prSet presAssocID="{46E4F6F7-7245-48A9-869C-8AE7C9E521F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237B95-F620-4E1D-B07E-3ADD9E0CEA65}" type="pres">
      <dgm:prSet presAssocID="{46E4F6F7-7245-48A9-869C-8AE7C9E521F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C7ABBC-1328-42E2-A65C-D4DED0707B41}" type="pres">
      <dgm:prSet presAssocID="{1392FB5C-6EA6-4A62-89F4-14849C552FA7}" presName="sp" presStyleCnt="0"/>
      <dgm:spPr/>
    </dgm:pt>
    <dgm:pt modelId="{F2A743B1-3949-4F37-B765-C185AE84F112}" type="pres">
      <dgm:prSet presAssocID="{B764E74A-17C2-459E-A210-9B23B8083490}" presName="composite" presStyleCnt="0"/>
      <dgm:spPr/>
    </dgm:pt>
    <dgm:pt modelId="{9E5D44C9-FB6E-4055-B5F8-0256C2EA0A55}" type="pres">
      <dgm:prSet presAssocID="{B764E74A-17C2-459E-A210-9B23B808349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90C284-7FF3-4291-B0CA-112B005F1BCB}" type="pres">
      <dgm:prSet presAssocID="{B764E74A-17C2-459E-A210-9B23B808349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205FE16-B535-44E5-83EC-598B8440F934}" srcId="{46E4F6F7-7245-48A9-869C-8AE7C9E521F6}" destId="{F8771C36-2776-4577-A0E1-0CCF1D6EAD51}" srcOrd="0" destOrd="0" parTransId="{52416EA3-9E08-4B91-97D6-F6A647A66EC5}" sibTransId="{05D85700-91EB-44EF-A141-5C2675A4D1C4}"/>
    <dgm:cxn modelId="{9F9E65DF-FFCE-44B0-BE4C-0619597F2293}" type="presOf" srcId="{48772974-19CD-4221-A3C5-66B140E83434}" destId="{B8CA65BB-AB96-40A1-B572-946E8AF3EA29}" srcOrd="0" destOrd="0" presId="urn:microsoft.com/office/officeart/2005/8/layout/chevron2"/>
    <dgm:cxn modelId="{9ACA490C-CCA9-40E2-B12C-8CE13482ED32}" srcId="{FCD1EF3E-54CF-4973-A158-B828CA1AA8EC}" destId="{48772974-19CD-4221-A3C5-66B140E83434}" srcOrd="0" destOrd="0" parTransId="{E86E0971-784B-464B-8F72-C03871D10D2A}" sibTransId="{771EFD87-61F5-4DD8-B4C2-2BA5FA1F41D1}"/>
    <dgm:cxn modelId="{083E2BA3-182C-4A56-8C48-62694FA129C8}" type="presOf" srcId="{B764E74A-17C2-459E-A210-9B23B8083490}" destId="{9E5D44C9-FB6E-4055-B5F8-0256C2EA0A55}" srcOrd="0" destOrd="0" presId="urn:microsoft.com/office/officeart/2005/8/layout/chevron2"/>
    <dgm:cxn modelId="{34A877B4-432A-4337-BA44-3634D4562109}" srcId="{B764E74A-17C2-459E-A210-9B23B8083490}" destId="{AB5AB5C5-C4A5-4E1B-9210-E229521C2040}" srcOrd="0" destOrd="0" parTransId="{E0526FE9-4B90-4990-84B1-F5067DDA6949}" sibTransId="{448DC34C-8885-4113-89AB-E5DBA7677F55}"/>
    <dgm:cxn modelId="{7CCF2EF3-4BD3-4972-A1F5-2DB275FE4700}" type="presOf" srcId="{FCD1EF3E-54CF-4973-A158-B828CA1AA8EC}" destId="{C72150E2-CE69-4FAC-9916-040E29E6D564}" srcOrd="0" destOrd="0" presId="urn:microsoft.com/office/officeart/2005/8/layout/chevron2"/>
    <dgm:cxn modelId="{7F857567-D7ED-4C81-B7D4-675984B864DA}" type="presOf" srcId="{636E7971-0502-4B36-A7E3-CFDF6C17C297}" destId="{B2D9CD0C-24D7-4E5D-80E1-B3C005E4BEF4}" srcOrd="0" destOrd="0" presId="urn:microsoft.com/office/officeart/2005/8/layout/chevron2"/>
    <dgm:cxn modelId="{96C79717-46C0-4A55-B403-C16CA98D20F2}" type="presOf" srcId="{AB5AB5C5-C4A5-4E1B-9210-E229521C2040}" destId="{5F90C284-7FF3-4291-B0CA-112B005F1BCB}" srcOrd="0" destOrd="0" presId="urn:microsoft.com/office/officeart/2005/8/layout/chevron2"/>
    <dgm:cxn modelId="{6DE4836A-832A-4E3E-9F6B-E87F7931B0A7}" srcId="{FCD1EF3E-54CF-4973-A158-B828CA1AA8EC}" destId="{B764E74A-17C2-459E-A210-9B23B8083490}" srcOrd="2" destOrd="0" parTransId="{11E98DD1-7E62-4DE7-A2DA-4E544F4C5285}" sibTransId="{1DDC7A35-2F6C-4247-A855-E6549C78492E}"/>
    <dgm:cxn modelId="{B9435EDF-AE92-43AF-92A8-243D6066271A}" srcId="{FCD1EF3E-54CF-4973-A158-B828CA1AA8EC}" destId="{46E4F6F7-7245-48A9-869C-8AE7C9E521F6}" srcOrd="1" destOrd="0" parTransId="{0BA7D9E3-BAF2-4496-BC47-8230B129DCD9}" sibTransId="{1392FB5C-6EA6-4A62-89F4-14849C552FA7}"/>
    <dgm:cxn modelId="{8B0A2589-6FBF-4D1C-93D9-6C6599DC2BDD}" type="presOf" srcId="{46E4F6F7-7245-48A9-869C-8AE7C9E521F6}" destId="{032AA02F-6084-40EF-87AB-0A8C479199B8}" srcOrd="0" destOrd="0" presId="urn:microsoft.com/office/officeart/2005/8/layout/chevron2"/>
    <dgm:cxn modelId="{E5FDA681-8347-430E-B82E-DEA2A1685EE3}" srcId="{48772974-19CD-4221-A3C5-66B140E83434}" destId="{636E7971-0502-4B36-A7E3-CFDF6C17C297}" srcOrd="0" destOrd="0" parTransId="{A4F44BE8-82C4-463E-9F9D-234B5883292C}" sibTransId="{DB799FDB-5730-4080-A26A-420B0D200A6C}"/>
    <dgm:cxn modelId="{2B4E3886-B0AE-4396-99F0-6A90031B2813}" type="presOf" srcId="{F8771C36-2776-4577-A0E1-0CCF1D6EAD51}" destId="{B6237B95-F620-4E1D-B07E-3ADD9E0CEA65}" srcOrd="0" destOrd="0" presId="urn:microsoft.com/office/officeart/2005/8/layout/chevron2"/>
    <dgm:cxn modelId="{ACA99B88-31E9-4A75-8DA5-B30E29130703}" type="presParOf" srcId="{C72150E2-CE69-4FAC-9916-040E29E6D564}" destId="{4DD7A681-B07A-4C8E-AC0F-2E41E943C98A}" srcOrd="0" destOrd="0" presId="urn:microsoft.com/office/officeart/2005/8/layout/chevron2"/>
    <dgm:cxn modelId="{148AE5E6-4542-4561-9E76-19A242A97D01}" type="presParOf" srcId="{4DD7A681-B07A-4C8E-AC0F-2E41E943C98A}" destId="{B8CA65BB-AB96-40A1-B572-946E8AF3EA29}" srcOrd="0" destOrd="0" presId="urn:microsoft.com/office/officeart/2005/8/layout/chevron2"/>
    <dgm:cxn modelId="{2977F315-3718-4C34-971A-BBC60738D014}" type="presParOf" srcId="{4DD7A681-B07A-4C8E-AC0F-2E41E943C98A}" destId="{B2D9CD0C-24D7-4E5D-80E1-B3C005E4BEF4}" srcOrd="1" destOrd="0" presId="urn:microsoft.com/office/officeart/2005/8/layout/chevron2"/>
    <dgm:cxn modelId="{365ECED0-AA17-40E2-9C7A-4A66891911E1}" type="presParOf" srcId="{C72150E2-CE69-4FAC-9916-040E29E6D564}" destId="{AFBF4350-6019-4506-AFB7-AC0291698595}" srcOrd="1" destOrd="0" presId="urn:microsoft.com/office/officeart/2005/8/layout/chevron2"/>
    <dgm:cxn modelId="{02BD07D8-E6C5-4B4E-AC18-1673D210BFB8}" type="presParOf" srcId="{C72150E2-CE69-4FAC-9916-040E29E6D564}" destId="{2A66C39A-9E61-4F53-9583-EA68CF1F12C6}" srcOrd="2" destOrd="0" presId="urn:microsoft.com/office/officeart/2005/8/layout/chevron2"/>
    <dgm:cxn modelId="{3B878CA6-8396-45D8-9321-89952E6E72FF}" type="presParOf" srcId="{2A66C39A-9E61-4F53-9583-EA68CF1F12C6}" destId="{032AA02F-6084-40EF-87AB-0A8C479199B8}" srcOrd="0" destOrd="0" presId="urn:microsoft.com/office/officeart/2005/8/layout/chevron2"/>
    <dgm:cxn modelId="{8C8643D8-FF23-4180-86E8-1F88982E5E08}" type="presParOf" srcId="{2A66C39A-9E61-4F53-9583-EA68CF1F12C6}" destId="{B6237B95-F620-4E1D-B07E-3ADD9E0CEA65}" srcOrd="1" destOrd="0" presId="urn:microsoft.com/office/officeart/2005/8/layout/chevron2"/>
    <dgm:cxn modelId="{EC82B5DB-F140-4DA2-8725-3CCB54F43C4E}" type="presParOf" srcId="{C72150E2-CE69-4FAC-9916-040E29E6D564}" destId="{A4C7ABBC-1328-42E2-A65C-D4DED0707B41}" srcOrd="3" destOrd="0" presId="urn:microsoft.com/office/officeart/2005/8/layout/chevron2"/>
    <dgm:cxn modelId="{53869024-9E0C-4A98-B248-D4196B453B5A}" type="presParOf" srcId="{C72150E2-CE69-4FAC-9916-040E29E6D564}" destId="{F2A743B1-3949-4F37-B765-C185AE84F112}" srcOrd="4" destOrd="0" presId="urn:microsoft.com/office/officeart/2005/8/layout/chevron2"/>
    <dgm:cxn modelId="{2C253D6E-2E7B-4712-AB3B-C6E4CB92FC9A}" type="presParOf" srcId="{F2A743B1-3949-4F37-B765-C185AE84F112}" destId="{9E5D44C9-FB6E-4055-B5F8-0256C2EA0A55}" srcOrd="0" destOrd="0" presId="urn:microsoft.com/office/officeart/2005/8/layout/chevron2"/>
    <dgm:cxn modelId="{E492D40C-EE5A-405E-A884-195110A238D6}" type="presParOf" srcId="{F2A743B1-3949-4F37-B765-C185AE84F112}" destId="{5F90C284-7FF3-4291-B0CA-112B005F1B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A65BB-AB96-40A1-B572-946E8AF3EA29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1</a:t>
          </a:r>
        </a:p>
      </dsp:txBody>
      <dsp:txXfrm rot="-5400000">
        <a:off x="1" y="573596"/>
        <a:ext cx="1146297" cy="491270"/>
      </dsp:txXfrm>
    </dsp:sp>
    <dsp:sp modelId="{B2D9CD0C-24D7-4E5D-80E1-B3C005E4BEF4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500" kern="1200" dirty="0"/>
            <a:t>Actions VSF dans le PAMOBARMA</a:t>
          </a:r>
        </a:p>
      </dsp:txBody>
      <dsp:txXfrm rot="-5400000">
        <a:off x="1146298" y="52408"/>
        <a:ext cx="7031341" cy="960496"/>
      </dsp:txXfrm>
    </dsp:sp>
    <dsp:sp modelId="{032AA02F-6084-40EF-87AB-0A8C479199B8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2</a:t>
          </a:r>
        </a:p>
      </dsp:txBody>
      <dsp:txXfrm rot="-5400000">
        <a:off x="1" y="2017346"/>
        <a:ext cx="1146297" cy="491270"/>
      </dsp:txXfrm>
    </dsp:sp>
    <dsp:sp modelId="{B6237B95-F620-4E1D-B07E-3ADD9E0CEA65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500" kern="1200" dirty="0"/>
            <a:t>Démarche méthodologique</a:t>
          </a:r>
        </a:p>
      </dsp:txBody>
      <dsp:txXfrm rot="-5400000">
        <a:off x="1146298" y="1496158"/>
        <a:ext cx="7031341" cy="960496"/>
      </dsp:txXfrm>
    </dsp:sp>
    <dsp:sp modelId="{9E5D44C9-FB6E-4055-B5F8-0256C2EA0A55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3</a:t>
          </a:r>
        </a:p>
      </dsp:txBody>
      <dsp:txXfrm rot="-5400000">
        <a:off x="1" y="3461096"/>
        <a:ext cx="1146297" cy="491270"/>
      </dsp:txXfrm>
    </dsp:sp>
    <dsp:sp modelId="{5F90C284-7FF3-4291-B0CA-112B005F1BCB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500" kern="1200" dirty="0"/>
            <a:t>Bilan et perspectives</a:t>
          </a:r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BD9B67-8ECA-4BF0-A872-12770765EB88}" type="datetime1">
              <a:rPr lang="en-US"/>
              <a:pPr/>
              <a:t>11/19/2019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8F9857-2032-44C9-B5D2-1157EAF8063C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49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C60492-6CEC-4CD6-97BE-DD1664EFFCFC}" type="datetime1">
              <a:rPr lang="en-US"/>
              <a:pPr/>
              <a:t>11/19/2019</a:t>
            </a:fld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00D78D-498F-44C9-95B2-70C27F02DDB0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091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D421B0B-BA9C-4297-8853-88ECE7E1ECFD}" type="datetime1">
              <a:rPr lang="en-US"/>
              <a:pPr/>
              <a:t>11/19/2019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D9168-7190-41D9-9ADD-AD52638CBDB0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Mission de </a:t>
            </a:r>
            <a:r>
              <a:rPr lang="nl-NL" dirty="0" err="1"/>
              <a:t>l’ONG</a:t>
            </a:r>
            <a:endParaRPr lang="nl-NL" dirty="0"/>
          </a:p>
          <a:p>
            <a:r>
              <a:rPr lang="nl-NL" dirty="0" err="1"/>
              <a:t>Obtention</a:t>
            </a:r>
            <a:r>
              <a:rPr lang="nl-NL" dirty="0"/>
              <a:t> de </a:t>
            </a:r>
            <a:r>
              <a:rPr lang="nl-NL" dirty="0" err="1"/>
              <a:t>l’agrément</a:t>
            </a:r>
            <a:r>
              <a:rPr lang="nl-NL" dirty="0"/>
              <a:t> </a:t>
            </a:r>
            <a:r>
              <a:rPr lang="nl-NL" dirty="0" err="1"/>
              <a:t>d’enregistrement</a:t>
            </a:r>
            <a:r>
              <a:rPr lang="nl-NL" dirty="0"/>
              <a:t> au Bénin </a:t>
            </a:r>
            <a:r>
              <a:rPr lang="nl-NL" dirty="0" err="1"/>
              <a:t>tout</a:t>
            </a:r>
            <a:r>
              <a:rPr lang="nl-NL" dirty="0"/>
              <a:t> </a:t>
            </a:r>
            <a:r>
              <a:rPr lang="nl-NL" dirty="0" err="1"/>
              <a:t>récemment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381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relations entre les postes vétérinaires des pays frontaliers ;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Tenir compte des investissements structurants prévus par les autres acteurs.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BC60492-6CEC-4CD6-97BE-DD1664EFFCFC}" type="datetime1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00D78D-498F-44C9-95B2-70C27F02DD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  <a:ea typeface="+mn-ea"/>
                <a:cs typeface="+mn-cs"/>
              </a:rPr>
              <a:t>l’axe Mali (région de Sikasso) – Nord Côte d’Ivoire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;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l’axe Burkina Faso (région des Hauts Bassins) – Nord Côte d’Ivoire ;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l’axe Burkina Faso (Centre-Sud) – Nord Ghana ;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l’axe Niger (région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Tillaberi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– Est du Burkina Faso – Bénin – Togo ;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l’axe Niger – Nigeria et ;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Axe Nigeria – Bénin.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BC60492-6CEC-4CD6-97BE-DD1664EFFCFC}" type="datetime1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00D78D-498F-44C9-95B2-70C27F02DD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26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Nécessité de concertation continue avec CARE qui gère la composante 2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BC60492-6CEC-4CD6-97BE-DD1664EFFCFC}" type="datetime1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00D78D-498F-44C9-95B2-70C27F02DD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BC60492-6CEC-4CD6-97BE-DD1664EFFCFC}" type="datetime1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00D78D-498F-44C9-95B2-70C27F02DD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78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BC60492-6CEC-4CD6-97BE-DD1664EFFCFC}" type="datetime1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00D78D-498F-44C9-95B2-70C27F02DD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LOGO_Belgium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70" r="26372" b="41934"/>
          <a:stretch>
            <a:fillRect/>
          </a:stretch>
        </p:blipFill>
        <p:spPr bwMode="auto">
          <a:xfrm>
            <a:off x="1692275" y="836613"/>
            <a:ext cx="5761039" cy="421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3239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Modifiez le style du titre</a:t>
            </a:r>
            <a:endParaRPr lang="en-U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1655763"/>
          </a:xfrm>
        </p:spPr>
        <p:txBody>
          <a:bodyPr/>
          <a:lstStyle>
            <a:lvl1pPr marL="0" indent="0" algn="ctr">
              <a:buFontTx/>
              <a:buNone/>
              <a:defRPr>
                <a:latin typeface="GillSans-Light" pitchFamily="2" charset="0"/>
              </a:defRPr>
            </a:lvl1pPr>
          </a:lstStyle>
          <a:p>
            <a:pPr lvl="0"/>
            <a:r>
              <a:rPr lang="fr-FR" noProof="0"/>
              <a:t>Modifier le style des sous-titres du masque</a:t>
            </a:r>
            <a:endParaRPr lang="en-US" noProof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381750"/>
            <a:ext cx="21336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pic>
        <p:nvPicPr>
          <p:cNvPr id="4103" name="Picture 7" descr="LOGO_Belg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4" y="5270500"/>
            <a:ext cx="2713037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1"/>
            <a:ext cx="2895600" cy="33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Name [View &gt; Header and Footer]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C6388B-F665-4A33-BB0E-A3F656BC1D7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6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85879B-9D8D-45C7-9635-15914FD1B48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6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34F8ED-CD9F-4A87-8730-404781F667E3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6452B4-7222-4D3E-8D52-32A8EC88F32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4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22FAD6-0C29-4475-A272-693A063DAB3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0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39D26E-6E14-4C01-A3E6-34A3772740A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6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89C28-A0C7-4BB7-A6BF-2D4ED354293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5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7D732F-8618-4EA3-95D1-8F18706CF82D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2BB43E-42A1-4659-A8B8-4E22776664BD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7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EE9C2C-B037-448D-8A2C-35D9B9388592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5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968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r>
              <a:rPr lang="nl-BE"/>
              <a:t>dd/mm/yyyy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1"/>
            <a:ext cx="16906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CDA7932-217C-4DC8-B858-BCC5E46698C6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031" name="Picture 7" descr="LOGO_Belgiu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1" r="28380" b="42900"/>
          <a:stretch>
            <a:fillRect/>
          </a:stretch>
        </p:blipFill>
        <p:spPr bwMode="auto">
          <a:xfrm>
            <a:off x="8388349" y="6223000"/>
            <a:ext cx="755651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Sans-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Sans-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Sans-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Sans-Bold" pitchFamily="2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Sans-Bold" pitchFamily="2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Sans-Bold" pitchFamily="2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Sans-Bold" pitchFamily="2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Sans-Bold" pitchFamily="2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Garamond" pitchFamily="18" charset="0"/>
        <a:buChar char="-"/>
        <a:defRPr sz="24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Garamond" pitchFamily="18" charset="0"/>
        <a:buChar char="―"/>
        <a:defRPr sz="20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9933"/>
            <a:ext cx="7772400" cy="1022735"/>
          </a:xfrm>
        </p:spPr>
        <p:txBody>
          <a:bodyPr/>
          <a:lstStyle/>
          <a:p>
            <a:r>
              <a:rPr lang="nl-NL" sz="5400" b="1" dirty="0"/>
              <a:t/>
            </a:r>
            <a:br>
              <a:rPr lang="nl-NL" sz="5400" b="1" dirty="0"/>
            </a:br>
            <a:r>
              <a:rPr lang="nl-NL" sz="5400" b="1" dirty="0" err="1"/>
              <a:t>Projet</a:t>
            </a:r>
            <a:r>
              <a:rPr lang="nl-NL" sz="5400" b="1" dirty="0"/>
              <a:t> PAMOBARMA</a:t>
            </a:r>
            <a:br>
              <a:rPr lang="nl-NL" sz="5400" b="1" dirty="0"/>
            </a:br>
            <a:endParaRPr lang="nl-NL" sz="5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5229200"/>
            <a:ext cx="6400800" cy="432048"/>
          </a:xfrm>
        </p:spPr>
        <p:txBody>
          <a:bodyPr/>
          <a:lstStyle/>
          <a:p>
            <a:r>
              <a:rPr lang="nl-NL" sz="2000" dirty="0"/>
              <a:t>Grand </a:t>
            </a:r>
            <a:r>
              <a:rPr lang="nl-NL" sz="2000" dirty="0" err="1"/>
              <a:t>Popo</a:t>
            </a:r>
            <a:r>
              <a:rPr lang="nl-NL" sz="2000" dirty="0"/>
              <a:t> </a:t>
            </a:r>
            <a:r>
              <a:rPr lang="nl-NL" sz="2000" dirty="0" err="1"/>
              <a:t>le</a:t>
            </a:r>
            <a:r>
              <a:rPr lang="nl-NL" sz="2000" dirty="0"/>
              <a:t> 19/11/2019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FF681742-31C0-472B-A992-9EE3BFF77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13" y="2060846"/>
            <a:ext cx="7772400" cy="31683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9pPr>
          </a:lstStyle>
          <a:p>
            <a:r>
              <a:rPr lang="fr-FR" dirty="0"/>
              <a:t>Atelier bilan Année 1 et planification Année 2: postes vétérinaires</a:t>
            </a:r>
            <a:r>
              <a:rPr lang="nl-NL" sz="6600" b="1" kern="0" dirty="0"/>
              <a:t/>
            </a:r>
            <a:br>
              <a:rPr lang="nl-NL" sz="6600" b="1" kern="0" dirty="0"/>
            </a:br>
            <a:endParaRPr lang="nl-NL" sz="3600" b="1" kern="0" dirty="0"/>
          </a:p>
        </p:txBody>
      </p:sp>
      <p:pic>
        <p:nvPicPr>
          <p:cNvPr id="6" name="Image 8" descr="Description : Logo UE">
            <a:extLst>
              <a:ext uri="{FF2B5EF4-FFF2-40B4-BE49-F238E27FC236}">
                <a16:creationId xmlns:a16="http://schemas.microsoft.com/office/drawing/2014/main" xmlns="" id="{736C0C43-C5A6-4976-B6B4-6D5ACC224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63" y="5755916"/>
            <a:ext cx="1320153" cy="84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2" descr="AFD_embleme_horizontale_designation_RVB-1">
            <a:extLst>
              <a:ext uri="{FF2B5EF4-FFF2-40B4-BE49-F238E27FC236}">
                <a16:creationId xmlns:a16="http://schemas.microsoft.com/office/drawing/2014/main" xmlns="" id="{65D57042-6922-4A8F-9C3E-76E84F968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755917"/>
            <a:ext cx="1496656" cy="78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1" descr="Description : Logo-AFL">
            <a:extLst>
              <a:ext uri="{FF2B5EF4-FFF2-40B4-BE49-F238E27FC236}">
                <a16:creationId xmlns:a16="http://schemas.microsoft.com/office/drawing/2014/main" xmlns="" id="{8B6609F4-C413-4B66-B2FF-1B2346793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011" y="5678087"/>
            <a:ext cx="1468133" cy="86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56EEAD7-827A-49B4-AF80-D597BA2A2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Méthodologie: plan d’action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xmlns="" id="{A6A78FD8-559E-42B1-AE4D-37EA76C39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890682"/>
              </p:ext>
            </p:extLst>
          </p:nvPr>
        </p:nvGraphicFramePr>
        <p:xfrm>
          <a:off x="454930" y="1417638"/>
          <a:ext cx="8229601" cy="5270367"/>
        </p:xfrm>
        <a:graphic>
          <a:graphicData uri="http://schemas.openxmlformats.org/drawingml/2006/table">
            <a:tbl>
              <a:tblPr firstRow="1" firstCol="1" bandRow="1"/>
              <a:tblGrid>
                <a:gridCol w="1731508">
                  <a:extLst>
                    <a:ext uri="{9D8B030D-6E8A-4147-A177-3AD203B41FA5}">
                      <a16:colId xmlns:a16="http://schemas.microsoft.com/office/drawing/2014/main" xmlns="" val="1369162946"/>
                    </a:ext>
                  </a:extLst>
                </a:gridCol>
                <a:gridCol w="1731508">
                  <a:extLst>
                    <a:ext uri="{9D8B030D-6E8A-4147-A177-3AD203B41FA5}">
                      <a16:colId xmlns:a16="http://schemas.microsoft.com/office/drawing/2014/main" xmlns="" val="3101452270"/>
                    </a:ext>
                  </a:extLst>
                </a:gridCol>
                <a:gridCol w="1731508">
                  <a:extLst>
                    <a:ext uri="{9D8B030D-6E8A-4147-A177-3AD203B41FA5}">
                      <a16:colId xmlns:a16="http://schemas.microsoft.com/office/drawing/2014/main" xmlns="" val="2093430053"/>
                    </a:ext>
                  </a:extLst>
                </a:gridCol>
                <a:gridCol w="1731508">
                  <a:extLst>
                    <a:ext uri="{9D8B030D-6E8A-4147-A177-3AD203B41FA5}">
                      <a16:colId xmlns:a16="http://schemas.microsoft.com/office/drawing/2014/main" xmlns="" val="2693271966"/>
                    </a:ext>
                  </a:extLst>
                </a:gridCol>
                <a:gridCol w="1303569">
                  <a:extLst>
                    <a:ext uri="{9D8B030D-6E8A-4147-A177-3AD203B41FA5}">
                      <a16:colId xmlns:a16="http://schemas.microsoft.com/office/drawing/2014/main" xmlns="" val="1159446276"/>
                    </a:ext>
                  </a:extLst>
                </a:gridCol>
              </a:tblGrid>
              <a:tr h="432048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Planification des activités  (voir plan opérationnel)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6453297"/>
                  </a:ext>
                </a:extLst>
              </a:tr>
              <a:tr h="63163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Domaines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Activités au cours de l’année 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Activités au cours de l’année 2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Activités au cours de l’année n+1…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Responsables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1694596"/>
                  </a:ext>
                </a:extLst>
              </a:tr>
              <a:tr h="2895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a) Domaine prioritaire 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8850526"/>
                  </a:ext>
                </a:extLst>
              </a:tr>
              <a:tr h="302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3755606"/>
                  </a:ext>
                </a:extLst>
              </a:tr>
              <a:tr h="302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7774814"/>
                  </a:ext>
                </a:extLst>
              </a:tr>
              <a:tr h="302658">
                <a:tc rowSpan="3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Domaine prioritaire 2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5551966"/>
                  </a:ext>
                </a:extLst>
              </a:tr>
              <a:tr h="302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6695" indent="-226695" algn="l"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0642836"/>
                  </a:ext>
                </a:extLst>
              </a:tr>
              <a:tr h="3026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5950337"/>
                  </a:ext>
                </a:extLst>
              </a:tr>
              <a:tr h="325686">
                <a:tc rowSpan="3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c) Domaine prioritaire 3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6957315"/>
                  </a:ext>
                </a:extLst>
              </a:tr>
              <a:tr h="3256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9581567"/>
                  </a:ext>
                </a:extLst>
              </a:tr>
              <a:tr h="3398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BE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4015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47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2EC0FBE-EF19-49A7-9ED9-D5DF5F7AE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REALISATIONS ANNEE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E211CCA-C0F6-4E10-BB5F-CB26B99F9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983161"/>
          </a:xfrm>
        </p:spPr>
        <p:txBody>
          <a:bodyPr/>
          <a:lstStyle/>
          <a:p>
            <a:r>
              <a:rPr lang="fr-FR" b="1" dirty="0"/>
              <a:t>Axe Niger – Nigeria (Maradi </a:t>
            </a:r>
            <a:r>
              <a:rPr lang="fr-FR" b="1" dirty="0" err="1"/>
              <a:t>Kassina</a:t>
            </a:r>
            <a:r>
              <a:rPr lang="fr-FR" b="1" dirty="0"/>
              <a:t>)</a:t>
            </a:r>
          </a:p>
          <a:p>
            <a:pPr lvl="1"/>
            <a:r>
              <a:rPr lang="fr-FR" dirty="0"/>
              <a:t>Existence d’un cadre de concertation transfrontalier</a:t>
            </a:r>
          </a:p>
          <a:p>
            <a:pPr lvl="1"/>
            <a:r>
              <a:rPr lang="fr-FR" dirty="0"/>
              <a:t>Processus de diagnostic des postes bouclés</a:t>
            </a:r>
          </a:p>
          <a:p>
            <a:pPr lvl="1"/>
            <a:r>
              <a:rPr lang="fr-FR" dirty="0"/>
              <a:t>Propositions par le cadre de </a:t>
            </a:r>
            <a:r>
              <a:rPr lang="fr-FR" b="1" dirty="0"/>
              <a:t>3 postes potentiels à réhabiliter sur 8 recensés </a:t>
            </a:r>
            <a:r>
              <a:rPr lang="fr-FR" dirty="0"/>
              <a:t>(</a:t>
            </a:r>
            <a:r>
              <a:rPr lang="fr-FR" dirty="0" err="1"/>
              <a:t>Hawandawaki</a:t>
            </a:r>
            <a:r>
              <a:rPr lang="fr-FR" dirty="0"/>
              <a:t>; </a:t>
            </a:r>
            <a:r>
              <a:rPr lang="fr-FR" dirty="0" err="1"/>
              <a:t>Dagazari</a:t>
            </a:r>
            <a:r>
              <a:rPr lang="fr-FR" dirty="0"/>
              <a:t>, </a:t>
            </a:r>
            <a:r>
              <a:rPr lang="fr-FR" dirty="0" err="1"/>
              <a:t>Muludu</a:t>
            </a:r>
            <a:r>
              <a:rPr lang="fr-FR" dirty="0"/>
              <a:t>)</a:t>
            </a:r>
          </a:p>
          <a:p>
            <a:pPr lvl="1"/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3C30F00-0A7A-4332-BE85-007C6E178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983161"/>
          </a:xfrm>
        </p:spPr>
        <p:txBody>
          <a:bodyPr/>
          <a:lstStyle/>
          <a:p>
            <a:r>
              <a:rPr lang="fr-FR" b="1" dirty="0"/>
              <a:t>Axe Mali – Nord Côte d’Ivoire </a:t>
            </a:r>
          </a:p>
          <a:p>
            <a:pPr lvl="1"/>
            <a:r>
              <a:rPr lang="fr-FR" dirty="0"/>
              <a:t>Tenue d’un atelier validation méthodologique à Bamako avec les acteurs des deux côtés + la guinée</a:t>
            </a:r>
          </a:p>
          <a:p>
            <a:pPr lvl="1"/>
            <a:r>
              <a:rPr lang="fr-FR" dirty="0"/>
              <a:t>Conception des outils de collecte</a:t>
            </a:r>
          </a:p>
          <a:p>
            <a:pPr lvl="1"/>
            <a:r>
              <a:rPr lang="fr-FR" dirty="0"/>
              <a:t>Collecte de données en cours</a:t>
            </a:r>
          </a:p>
          <a:p>
            <a:pPr lvl="2"/>
            <a:r>
              <a:rPr lang="fr-FR" b="1" dirty="0"/>
              <a:t>15 postes du Côté Mali</a:t>
            </a:r>
          </a:p>
          <a:p>
            <a:pPr lvl="2"/>
            <a:endParaRPr lang="fr-FR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2368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2EC0FBE-EF19-49A7-9ED9-D5DF5F7AE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REALISATIONS ANNEE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E211CCA-C0F6-4E10-BB5F-CB26B99F9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466728" cy="4983161"/>
          </a:xfrm>
        </p:spPr>
        <p:txBody>
          <a:bodyPr/>
          <a:lstStyle/>
          <a:p>
            <a:r>
              <a:rPr lang="fr-FR" b="1" dirty="0"/>
              <a:t>Frontières  Bénin</a:t>
            </a:r>
          </a:p>
          <a:p>
            <a:pPr lvl="1"/>
            <a:r>
              <a:rPr lang="fr-FR" dirty="0"/>
              <a:t>Présentation des actions planifiées à la DE</a:t>
            </a:r>
          </a:p>
          <a:p>
            <a:pPr lvl="1"/>
            <a:r>
              <a:rPr lang="fr-FR" dirty="0"/>
              <a:t>Recensement par la DE des différents PV existants et leur capacité d’intervention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xmlns="" id="{0AFA8507-1C17-4A78-AB44-8D55ACD169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218866"/>
              </p:ext>
            </p:extLst>
          </p:nvPr>
        </p:nvGraphicFramePr>
        <p:xfrm>
          <a:off x="4067944" y="1772815"/>
          <a:ext cx="4965175" cy="3484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421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8F3DEC-02B3-47D9-A45C-C7A4D0495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8F3FE09-1F53-4DEC-BF25-2E998508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Poursuivre le diagnostic sur les trois axes restants</a:t>
            </a:r>
          </a:p>
          <a:p>
            <a:r>
              <a:rPr lang="fr-FR" dirty="0"/>
              <a:t>Finaliser le choix des sites sur chaque</a:t>
            </a:r>
          </a:p>
          <a:p>
            <a:r>
              <a:rPr lang="fr-FR" dirty="0"/>
              <a:t>Réaliser la réhabilitation/construction des 6 ouvrages prévus</a:t>
            </a:r>
          </a:p>
          <a:p>
            <a:r>
              <a:rPr lang="fr-FR" dirty="0"/>
              <a:t>Démarrer les formations SIG.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133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xmlns="" id="{90F9503D-7158-4CC0-BEC6-6DA86FB4C05D}"/>
              </a:ext>
            </a:extLst>
          </p:cNvPr>
          <p:cNvSpPr txBox="1">
            <a:spLocks/>
          </p:cNvSpPr>
          <p:nvPr/>
        </p:nvSpPr>
        <p:spPr>
          <a:xfrm>
            <a:off x="690108" y="1484784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Sans-Bold" pitchFamily="2" charset="0"/>
              </a:defRPr>
            </a:lvl9pPr>
          </a:lstStyle>
          <a:p>
            <a:r>
              <a:rPr lang="fr-FR" dirty="0">
                <a:latin typeface="Arial Black" pitchFamily="34" charset="0"/>
              </a:rPr>
              <a:t>Merci pour votre attention !</a:t>
            </a:r>
            <a:endParaRPr lang="fr-FR" kern="0" dirty="0"/>
          </a:p>
        </p:txBody>
      </p:sp>
      <p:sp>
        <p:nvSpPr>
          <p:cNvPr id="8" name="Parallélogramme 7">
            <a:extLst>
              <a:ext uri="{FF2B5EF4-FFF2-40B4-BE49-F238E27FC236}">
                <a16:creationId xmlns:a16="http://schemas.microsoft.com/office/drawing/2014/main" xmlns="" id="{BE288215-BFB0-494D-918B-7CED94E67B0E}"/>
              </a:ext>
            </a:extLst>
          </p:cNvPr>
          <p:cNvSpPr/>
          <p:nvPr/>
        </p:nvSpPr>
        <p:spPr bwMode="auto">
          <a:xfrm>
            <a:off x="2843808" y="2996952"/>
            <a:ext cx="3922200" cy="1368152"/>
          </a:xfrm>
          <a:prstGeom prst="parallelogram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/>
            <a:r>
              <a:rPr lang="fr-FR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healthy</a:t>
            </a:r>
            <a:r>
              <a:rPr lang="fr-FR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 </a:t>
            </a:r>
            <a:r>
              <a:rPr lang="fr-FR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animals</a:t>
            </a:r>
            <a:r>
              <a:rPr lang="fr-FR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, </a:t>
            </a:r>
            <a:r>
              <a:rPr lang="fr-FR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healthy</a:t>
            </a:r>
            <a:r>
              <a:rPr lang="fr-FR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 people</a:t>
            </a:r>
          </a:p>
        </p:txBody>
      </p:sp>
    </p:spTree>
    <p:extLst>
      <p:ext uri="{BB962C8B-B14F-4D97-AF65-F5344CB8AC3E}">
        <p14:creationId xmlns:p14="http://schemas.microsoft.com/office/powerpoint/2010/main" val="63915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1500A30-ED8D-4A13-9EFC-7533A8B1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</a:t>
            </a:r>
            <a:endParaRPr lang="fr-FR" u="sng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ADE1CA92-C045-4871-8D20-7AA9E512A3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8519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25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DA14E86-4816-4397-8244-906F08CC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6534"/>
          </a:xfrm>
        </p:spPr>
        <p:txBody>
          <a:bodyPr/>
          <a:lstStyle/>
          <a:p>
            <a:r>
              <a:rPr lang="fr-FR" u="sng" dirty="0"/>
              <a:t>Actions VSF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463ADD97-E7E2-4021-A8D6-0F9A83AA6CF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8"/>
            <a:ext cx="3888432" cy="3605980"/>
          </a:xfr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18223C4-E878-4C3E-961B-C700CA345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9912" y="1191173"/>
            <a:ext cx="5112568" cy="5118148"/>
          </a:xfrm>
        </p:spPr>
        <p:txBody>
          <a:bodyPr/>
          <a:lstStyle/>
          <a:p>
            <a:pPr lvl="0"/>
            <a:r>
              <a:rPr lang="fr-FR" b="1" dirty="0"/>
              <a:t>Améliorer les capacités d’intervention de 6 postes vétérinaires</a:t>
            </a:r>
          </a:p>
          <a:p>
            <a:pPr lvl="1"/>
            <a:r>
              <a:rPr lang="fr-FR" dirty="0"/>
              <a:t>Diagnostic et le bilan de la fonctionnalité</a:t>
            </a:r>
          </a:p>
          <a:p>
            <a:pPr lvl="1"/>
            <a:r>
              <a:rPr lang="fr-FR" dirty="0"/>
              <a:t>Proposer un plan de renforcement des postes existants et du maillage en postes vétérinaires</a:t>
            </a:r>
          </a:p>
          <a:p>
            <a:pPr lvl="1"/>
            <a:r>
              <a:rPr lang="fr-FR" dirty="0"/>
              <a:t>Atelier SA transfrontaliers</a:t>
            </a:r>
          </a:p>
          <a:p>
            <a:r>
              <a:rPr lang="fr-FR" b="1" dirty="0"/>
              <a:t>Assurer des formation SIG pour les acteurs de la santé animale transfrontalière </a:t>
            </a:r>
          </a:p>
        </p:txBody>
      </p:sp>
    </p:spTree>
    <p:extLst>
      <p:ext uri="{BB962C8B-B14F-4D97-AF65-F5344CB8AC3E}">
        <p14:creationId xmlns:p14="http://schemas.microsoft.com/office/powerpoint/2010/main" val="143647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E73F6F-858D-4BA1-8F8E-0DE56715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47" y="116578"/>
            <a:ext cx="8229600" cy="1143000"/>
          </a:xfrm>
        </p:spPr>
        <p:txBody>
          <a:bodyPr/>
          <a:lstStyle/>
          <a:p>
            <a:r>
              <a:rPr lang="fr-FR" u="sng" dirty="0"/>
              <a:t>Zone concernée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1B5002C-1EAD-4181-89AA-B00949012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   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9157AA8-12E0-4BDA-97DD-481D513C4DD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92" y="1071976"/>
            <a:ext cx="7859216" cy="5054188"/>
          </a:xfrm>
          <a:prstGeom prst="rect">
            <a:avLst/>
          </a:prstGeom>
          <a:noFill/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xmlns="" id="{1F3E8D0F-47BB-43FF-A8D7-F022949D4E36}"/>
              </a:ext>
            </a:extLst>
          </p:cNvPr>
          <p:cNvGrpSpPr/>
          <p:nvPr/>
        </p:nvGrpSpPr>
        <p:grpSpPr>
          <a:xfrm>
            <a:off x="1331640" y="1406692"/>
            <a:ext cx="5164980" cy="2643187"/>
            <a:chOff x="0" y="0"/>
            <a:chExt cx="3705225" cy="1628775"/>
          </a:xfrm>
        </p:grpSpPr>
        <p:sp>
          <p:nvSpPr>
            <p:cNvPr id="8" name="Flèche : bas 7">
              <a:extLst>
                <a:ext uri="{FF2B5EF4-FFF2-40B4-BE49-F238E27FC236}">
                  <a16:creationId xmlns:a16="http://schemas.microsoft.com/office/drawing/2014/main" xmlns="" id="{9E067129-19A9-43B6-AAD1-A16C107F6ECC}"/>
                </a:ext>
              </a:extLst>
            </p:cNvPr>
            <p:cNvSpPr/>
            <p:nvPr/>
          </p:nvSpPr>
          <p:spPr>
            <a:xfrm rot="1875431">
              <a:off x="0" y="923925"/>
              <a:ext cx="476250" cy="438150"/>
            </a:xfrm>
            <a:prstGeom prst="downArrow">
              <a:avLst>
                <a:gd name="adj1" fmla="val 49999"/>
                <a:gd name="adj2" fmla="val 54348"/>
              </a:avLst>
            </a:prstGeom>
            <a:solidFill>
              <a:srgbClr val="F771C1"/>
            </a:solidFill>
            <a:ln>
              <a:solidFill>
                <a:srgbClr val="F76D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1000"/>
                </a:spcAft>
              </a:pPr>
              <a:r>
                <a:rPr lang="fr-FR" sz="11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lèche : bas 8">
              <a:extLst>
                <a:ext uri="{FF2B5EF4-FFF2-40B4-BE49-F238E27FC236}">
                  <a16:creationId xmlns:a16="http://schemas.microsoft.com/office/drawing/2014/main" xmlns="" id="{D79EAF61-65F8-48A9-90EE-258673DE72CD}"/>
                </a:ext>
              </a:extLst>
            </p:cNvPr>
            <p:cNvSpPr/>
            <p:nvPr/>
          </p:nvSpPr>
          <p:spPr>
            <a:xfrm rot="1875431">
              <a:off x="638175" y="1095375"/>
              <a:ext cx="476250" cy="438150"/>
            </a:xfrm>
            <a:prstGeom prst="downArrow">
              <a:avLst>
                <a:gd name="adj1" fmla="val 49999"/>
                <a:gd name="adj2" fmla="val 54348"/>
              </a:avLst>
            </a:prstGeom>
            <a:solidFill>
              <a:srgbClr val="F771C1"/>
            </a:solidFill>
            <a:ln>
              <a:solidFill>
                <a:srgbClr val="F76D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1000"/>
                </a:spcAft>
              </a:pPr>
              <a:r>
                <a:rPr lang="fr-FR" sz="11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lèche : bas 9">
              <a:extLst>
                <a:ext uri="{FF2B5EF4-FFF2-40B4-BE49-F238E27FC236}">
                  <a16:creationId xmlns:a16="http://schemas.microsoft.com/office/drawing/2014/main" xmlns="" id="{C5E84B68-BA98-4552-8638-7B8CD9B3187B}"/>
                </a:ext>
              </a:extLst>
            </p:cNvPr>
            <p:cNvSpPr/>
            <p:nvPr/>
          </p:nvSpPr>
          <p:spPr>
            <a:xfrm rot="566263">
              <a:off x="1219200" y="752475"/>
              <a:ext cx="476250" cy="438150"/>
            </a:xfrm>
            <a:prstGeom prst="downArrow">
              <a:avLst>
                <a:gd name="adj1" fmla="val 49999"/>
                <a:gd name="adj2" fmla="val 54348"/>
              </a:avLst>
            </a:prstGeom>
            <a:solidFill>
              <a:srgbClr val="F771C1"/>
            </a:solidFill>
            <a:ln>
              <a:solidFill>
                <a:srgbClr val="F76D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1000"/>
                </a:spcAft>
              </a:pPr>
              <a:r>
                <a:rPr lang="fr-FR" sz="11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fr-F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lèche : bas 10">
              <a:extLst>
                <a:ext uri="{FF2B5EF4-FFF2-40B4-BE49-F238E27FC236}">
                  <a16:creationId xmlns:a16="http://schemas.microsoft.com/office/drawing/2014/main" xmlns="" id="{5F7E5529-D2F1-444A-9244-522C0D6111E7}"/>
                </a:ext>
              </a:extLst>
            </p:cNvPr>
            <p:cNvSpPr/>
            <p:nvPr/>
          </p:nvSpPr>
          <p:spPr>
            <a:xfrm rot="1875431">
              <a:off x="2095500" y="238125"/>
              <a:ext cx="476250" cy="438150"/>
            </a:xfrm>
            <a:prstGeom prst="downArrow">
              <a:avLst>
                <a:gd name="adj1" fmla="val 49999"/>
                <a:gd name="adj2" fmla="val 54348"/>
              </a:avLst>
            </a:prstGeom>
            <a:solidFill>
              <a:srgbClr val="F771C1"/>
            </a:solidFill>
            <a:ln>
              <a:solidFill>
                <a:srgbClr val="F76D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1000"/>
                </a:spcAft>
              </a:pPr>
              <a:r>
                <a:rPr lang="fr-FR" sz="11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fr-F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lèche : bas 11">
              <a:extLst>
                <a:ext uri="{FF2B5EF4-FFF2-40B4-BE49-F238E27FC236}">
                  <a16:creationId xmlns:a16="http://schemas.microsoft.com/office/drawing/2014/main" xmlns="" id="{2746FEB2-39F8-440D-B4D0-74253309A0C8}"/>
                </a:ext>
              </a:extLst>
            </p:cNvPr>
            <p:cNvSpPr/>
            <p:nvPr/>
          </p:nvSpPr>
          <p:spPr>
            <a:xfrm rot="566263">
              <a:off x="3228975" y="0"/>
              <a:ext cx="476250" cy="438150"/>
            </a:xfrm>
            <a:prstGeom prst="downArrow">
              <a:avLst>
                <a:gd name="adj1" fmla="val 49999"/>
                <a:gd name="adj2" fmla="val 54348"/>
              </a:avLst>
            </a:prstGeom>
            <a:solidFill>
              <a:srgbClr val="F771C1"/>
            </a:solidFill>
            <a:ln>
              <a:solidFill>
                <a:srgbClr val="F76D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1000"/>
                </a:spcAft>
              </a:pPr>
              <a:r>
                <a:rPr lang="fr-FR" sz="11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fr-F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lèche : bas 12">
              <a:extLst>
                <a:ext uri="{FF2B5EF4-FFF2-40B4-BE49-F238E27FC236}">
                  <a16:creationId xmlns:a16="http://schemas.microsoft.com/office/drawing/2014/main" xmlns="" id="{0B2439E5-6A43-418F-B6DD-3D77EBC3A3C0}"/>
                </a:ext>
              </a:extLst>
            </p:cNvPr>
            <p:cNvSpPr/>
            <p:nvPr/>
          </p:nvSpPr>
          <p:spPr>
            <a:xfrm rot="5400000">
              <a:off x="2733675" y="1171575"/>
              <a:ext cx="476250" cy="438150"/>
            </a:xfrm>
            <a:prstGeom prst="downArrow">
              <a:avLst>
                <a:gd name="adj1" fmla="val 49999"/>
                <a:gd name="adj2" fmla="val 54348"/>
              </a:avLst>
            </a:prstGeom>
            <a:solidFill>
              <a:srgbClr val="F771C1"/>
            </a:solidFill>
            <a:ln>
              <a:solidFill>
                <a:srgbClr val="F76D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1000"/>
                </a:spcAft>
              </a:pPr>
              <a:r>
                <a:rPr lang="fr-FR" sz="11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fr-F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414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A8E2E85-C95B-422A-992E-8C70BC57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Méthodologie: porte d’entrée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2203BA2-EA9D-43C2-8AA5-0D047033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386610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Existence ou non d’un cadre de concertation transfrontalier fonctionnel</a:t>
            </a:r>
          </a:p>
          <a:p>
            <a:pPr marL="811213" indent="-449263"/>
            <a:r>
              <a:rPr lang="fr-FR" dirty="0"/>
              <a:t>Cadre existant:</a:t>
            </a:r>
          </a:p>
          <a:p>
            <a:pPr marL="1211254" lvl="1" indent="-449263"/>
            <a:r>
              <a:rPr lang="fr-FR" dirty="0"/>
              <a:t>comprendre la nature et la forme de collaboration</a:t>
            </a:r>
          </a:p>
          <a:p>
            <a:pPr marL="1211254" lvl="1" indent="-449263"/>
            <a:r>
              <a:rPr lang="fr-FR" dirty="0"/>
              <a:t>identifier les formes d’engagement </a:t>
            </a:r>
          </a:p>
          <a:p>
            <a:pPr marL="1211254" lvl="1" indent="-449263"/>
            <a:r>
              <a:rPr lang="fr-FR" dirty="0"/>
              <a:t>s’inscrire dans la dynamique en place ou en cours</a:t>
            </a:r>
          </a:p>
          <a:p>
            <a:pPr marL="811213" indent="-449263"/>
            <a:r>
              <a:rPr lang="fr-FR" dirty="0"/>
              <a:t>Cadre non existant</a:t>
            </a:r>
          </a:p>
          <a:p>
            <a:pPr marL="1211254" lvl="1" indent="-449263"/>
            <a:r>
              <a:rPr lang="fr-FR" dirty="0"/>
              <a:t>Faire le diagnostic directement avec les acteurs tout en se donnant l’opportunité de l’arrimer au cadre qui sera mis en place par la composante 2 du PREDIP. </a:t>
            </a:r>
          </a:p>
          <a:p>
            <a:pPr marL="1211254" lvl="1" indent="-449263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226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705B3F4-BA02-4092-B85A-AA5087C5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Méthodologie: diagnostic fonctionnel (5C)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CBBF1D6B-739C-4D4E-8F41-FF70F7D8C9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6" y="2204306"/>
            <a:ext cx="4057964" cy="3059761"/>
          </a:xfr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AB3243D-76CD-4187-9653-2C33330B1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1960" y="1600201"/>
            <a:ext cx="4752528" cy="4525963"/>
          </a:xfrm>
        </p:spPr>
        <p:txBody>
          <a:bodyPr/>
          <a:lstStyle/>
          <a:p>
            <a:r>
              <a:rPr lang="fr-FR" b="1" dirty="0"/>
              <a:t>La compétence collective de s’engager et d’agir 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en-GB" b="1" dirty="0" err="1"/>
              <a:t>Capacité</a:t>
            </a:r>
            <a:r>
              <a:rPr lang="en-GB" b="1" dirty="0"/>
              <a:t> </a:t>
            </a:r>
            <a:r>
              <a:rPr lang="en-GB" b="1" dirty="0" err="1"/>
              <a:t>d’assurer</a:t>
            </a:r>
            <a:r>
              <a:rPr lang="en-GB" b="1" dirty="0"/>
              <a:t> la </a:t>
            </a:r>
            <a:r>
              <a:rPr lang="en-GB" b="1" dirty="0" err="1"/>
              <a:t>cohérence</a:t>
            </a:r>
            <a:endParaRPr lang="fr-FR" dirty="0"/>
          </a:p>
          <a:p>
            <a:pPr marL="0" indent="0">
              <a:buNone/>
            </a:pPr>
            <a:endParaRPr lang="fr-FR" b="1" dirty="0"/>
          </a:p>
          <a:p>
            <a:r>
              <a:rPr lang="fr-FR" b="1" dirty="0"/>
              <a:t>La compétence collective de nouer des relations</a:t>
            </a:r>
          </a:p>
          <a:p>
            <a:pPr marL="0" indent="0">
              <a:buNone/>
            </a:pPr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658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705B3F4-BA02-4092-B85A-AA5087C5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Méthodologie: diagnostic fonctionnel (5C)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069E135E-14D4-4EC4-85EF-026A6211FE9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9" y="1988841"/>
            <a:ext cx="4270767" cy="3558972"/>
          </a:xfrm>
          <a:ln>
            <a:solidFill>
              <a:srgbClr val="FF0000"/>
            </a:solidFill>
          </a:ln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AB3243D-76CD-4187-9653-2C33330B1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4350" y="1628800"/>
            <a:ext cx="4752528" cy="4525963"/>
          </a:xfrm>
        </p:spPr>
        <p:txBody>
          <a:bodyPr/>
          <a:lstStyle/>
          <a:p>
            <a:endParaRPr lang="fr-BE" b="1" dirty="0"/>
          </a:p>
          <a:p>
            <a:r>
              <a:rPr lang="fr-BE" b="1" dirty="0"/>
              <a:t>Capacité d’obtenir des résultats de développement</a:t>
            </a:r>
            <a:r>
              <a:rPr lang="fr-FR" b="1" dirty="0"/>
              <a:t>:</a:t>
            </a:r>
          </a:p>
          <a:p>
            <a:endParaRPr lang="fr-FR" b="1" dirty="0"/>
          </a:p>
          <a:p>
            <a:r>
              <a:rPr lang="fr-FR" b="1" dirty="0"/>
              <a:t>La compétence collective d’apprendre et de s’adapter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645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2D2F32-7345-4161-A9AD-F886A138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Critères de choix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20DA4AB-50E9-404D-872F-8CA576234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09119"/>
          </a:xfrm>
        </p:spPr>
        <p:txBody>
          <a:bodyPr/>
          <a:lstStyle/>
          <a:p>
            <a:r>
              <a:rPr lang="fr-FR" b="1" dirty="0"/>
              <a:t>Position stratégique par rapport au couloir de passage</a:t>
            </a:r>
          </a:p>
          <a:p>
            <a:pPr lvl="1"/>
            <a:r>
              <a:rPr lang="fr-FR" dirty="0"/>
              <a:t>Flux d’animaux (commerce et transhumance)</a:t>
            </a:r>
          </a:p>
          <a:p>
            <a:pPr lvl="1"/>
            <a:r>
              <a:rPr lang="fr-FR" dirty="0"/>
              <a:t>Logique transfrontalière</a:t>
            </a:r>
          </a:p>
          <a:p>
            <a:pPr lvl="1"/>
            <a:r>
              <a:rPr lang="fr-FR" dirty="0"/>
              <a:t>Recueil de données auprès des OP</a:t>
            </a:r>
          </a:p>
          <a:p>
            <a:r>
              <a:rPr lang="fr-FR" b="1" dirty="0"/>
              <a:t>Tenir compte de l’existant</a:t>
            </a:r>
          </a:p>
          <a:p>
            <a:pPr lvl="1"/>
            <a:r>
              <a:rPr lang="fr-FR" dirty="0"/>
              <a:t>Différent projet notamment PRAPS, </a:t>
            </a:r>
            <a:r>
              <a:rPr lang="fr-FR" dirty="0" err="1"/>
              <a:t>PADELs</a:t>
            </a:r>
            <a:endParaRPr lang="fr-FR" dirty="0"/>
          </a:p>
          <a:p>
            <a:pPr lvl="1"/>
            <a:r>
              <a:rPr lang="fr-FR" dirty="0"/>
              <a:t>Perspectives au niveau étatique</a:t>
            </a:r>
          </a:p>
        </p:txBody>
      </p:sp>
    </p:spTree>
    <p:extLst>
      <p:ext uri="{BB962C8B-B14F-4D97-AF65-F5344CB8AC3E}">
        <p14:creationId xmlns:p14="http://schemas.microsoft.com/office/powerpoint/2010/main" val="314729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1232AA-2545-4344-BE94-B85B6773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7" y="0"/>
            <a:ext cx="8229600" cy="1143000"/>
          </a:xfrm>
        </p:spPr>
        <p:txBody>
          <a:bodyPr/>
          <a:lstStyle/>
          <a:p>
            <a:r>
              <a:rPr lang="fr-FR" u="sng" dirty="0"/>
              <a:t>Méthodologie: plan d’action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9DCFC4EA-2CEB-4309-9A2E-2FD1F3D4F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587208"/>
              </p:ext>
            </p:extLst>
          </p:nvPr>
        </p:nvGraphicFramePr>
        <p:xfrm>
          <a:off x="457200" y="1124744"/>
          <a:ext cx="8229600" cy="5751198"/>
        </p:xfrm>
        <a:graphic>
          <a:graphicData uri="http://schemas.openxmlformats.org/drawingml/2006/table">
            <a:tbl>
              <a:tblPr firstRow="1" firstCol="1" bandRow="1"/>
              <a:tblGrid>
                <a:gridCol w="1594520">
                  <a:extLst>
                    <a:ext uri="{9D8B030D-6E8A-4147-A177-3AD203B41FA5}">
                      <a16:colId xmlns:a16="http://schemas.microsoft.com/office/drawing/2014/main" xmlns="" val="2697227844"/>
                    </a:ext>
                  </a:extLst>
                </a:gridCol>
                <a:gridCol w="2207555">
                  <a:extLst>
                    <a:ext uri="{9D8B030D-6E8A-4147-A177-3AD203B41FA5}">
                      <a16:colId xmlns:a16="http://schemas.microsoft.com/office/drawing/2014/main" xmlns="" val="3060462473"/>
                    </a:ext>
                  </a:extLst>
                </a:gridCol>
                <a:gridCol w="2040917">
                  <a:extLst>
                    <a:ext uri="{9D8B030D-6E8A-4147-A177-3AD203B41FA5}">
                      <a16:colId xmlns:a16="http://schemas.microsoft.com/office/drawing/2014/main" xmlns="" val="1809709805"/>
                    </a:ext>
                  </a:extLst>
                </a:gridCol>
                <a:gridCol w="2386608">
                  <a:extLst>
                    <a:ext uri="{9D8B030D-6E8A-4147-A177-3AD203B41FA5}">
                      <a16:colId xmlns:a16="http://schemas.microsoft.com/office/drawing/2014/main" xmlns="" val="2495585211"/>
                    </a:ext>
                  </a:extLst>
                </a:gridCol>
              </a:tblGrid>
              <a:tr h="51446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nl-NL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24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Domaine prioritaire 1 et n+1 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6350519"/>
                  </a:ext>
                </a:extLst>
              </a:tr>
              <a:tr h="271619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 </a:t>
                      </a:r>
                      <a:r>
                        <a:rPr lang="nl-NL" sz="20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Justification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5426586"/>
                  </a:ext>
                </a:extLst>
              </a:tr>
              <a:tr h="232849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6512072"/>
                  </a:ext>
                </a:extLst>
              </a:tr>
              <a:tr h="271619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 Quels changements envisagés?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9176352"/>
                  </a:ext>
                </a:extLst>
              </a:tr>
              <a:tr h="232849">
                <a:tc gridSpan="4">
                  <a:txBody>
                    <a:bodyPr/>
                    <a:lstStyle/>
                    <a:p>
                      <a:pPr marL="226695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7959062"/>
                  </a:ext>
                </a:extLst>
              </a:tr>
              <a:tr h="271619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 Marqueurs de progrès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9589935"/>
                  </a:ext>
                </a:extLst>
              </a:tr>
              <a:tr h="216393">
                <a:tc gridSpan="4">
                  <a:txBody>
                    <a:bodyPr/>
                    <a:lstStyle/>
                    <a:p>
                      <a:pPr marL="226695" indent="-226695"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8791496"/>
                  </a:ext>
                </a:extLst>
              </a:tr>
              <a:tr h="271619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2.4. </a:t>
                      </a:r>
                      <a:r>
                        <a:rPr lang="fr-BE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Implication d’autres acteurs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825292"/>
                  </a:ext>
                </a:extLst>
              </a:tr>
              <a:tr h="216393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8744581"/>
                  </a:ext>
                </a:extLst>
              </a:tr>
              <a:tr h="25245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2000" b="1">
                          <a:effectLst/>
                          <a:latin typeface="Calibri" panose="020F0502020204030204" pitchFamily="34" charset="0"/>
                        </a:rPr>
                        <a:t>2.5. Risques pour l’exécution et les résultats du trajet de renforcement de capacités</a:t>
                      </a:r>
                      <a:endParaRPr lang="fr-FR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585343"/>
                  </a:ext>
                </a:extLst>
              </a:tr>
              <a:tr h="9918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Risque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Probabilité  </a:t>
                      </a: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(improbable / possible / </a:t>
                      </a:r>
                      <a:b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probable / </a:t>
                      </a:r>
                      <a:b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presque certain)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Conséquences </a:t>
                      </a: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(négligeable /</a:t>
                      </a:r>
                      <a:b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minime / </a:t>
                      </a:r>
                      <a:b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modéré / </a:t>
                      </a:r>
                      <a:b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majeur)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Gestion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0956451"/>
                  </a:ext>
                </a:extLst>
              </a:tr>
              <a:tr h="216393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BE" sz="20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BE" sz="2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079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3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sf-belgium">
  <a:themeElements>
    <a:clrScheme name="vsf-belgium 1">
      <a:dk1>
        <a:srgbClr val="585151"/>
      </a:dk1>
      <a:lt1>
        <a:srgbClr val="FFFFFF"/>
      </a:lt1>
      <a:dk2>
        <a:srgbClr val="A8005D"/>
      </a:dk2>
      <a:lt2>
        <a:srgbClr val="C5BCB3"/>
      </a:lt2>
      <a:accent1>
        <a:srgbClr val="C5BCB3"/>
      </a:accent1>
      <a:accent2>
        <a:srgbClr val="DC9015"/>
      </a:accent2>
      <a:accent3>
        <a:srgbClr val="FFFFFF"/>
      </a:accent3>
      <a:accent4>
        <a:srgbClr val="4A4444"/>
      </a:accent4>
      <a:accent5>
        <a:srgbClr val="DFDAD6"/>
      </a:accent5>
      <a:accent6>
        <a:srgbClr val="C78212"/>
      </a:accent6>
      <a:hlink>
        <a:srgbClr val="3FA6B3"/>
      </a:hlink>
      <a:folHlink>
        <a:srgbClr val="A7C233"/>
      </a:folHlink>
    </a:clrScheme>
    <a:fontScheme name="vsf-belgium">
      <a:majorFont>
        <a:latin typeface="GillSans-Bold"/>
        <a:ea typeface=""/>
        <a:cs typeface=""/>
      </a:majorFont>
      <a:minorFont>
        <a:latin typeface="Garamon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sf-belgium 1">
        <a:dk1>
          <a:srgbClr val="585151"/>
        </a:dk1>
        <a:lt1>
          <a:srgbClr val="FFFFFF"/>
        </a:lt1>
        <a:dk2>
          <a:srgbClr val="A8005D"/>
        </a:dk2>
        <a:lt2>
          <a:srgbClr val="C5BCB3"/>
        </a:lt2>
        <a:accent1>
          <a:srgbClr val="C5BCB3"/>
        </a:accent1>
        <a:accent2>
          <a:srgbClr val="DC9015"/>
        </a:accent2>
        <a:accent3>
          <a:srgbClr val="FFFFFF"/>
        </a:accent3>
        <a:accent4>
          <a:srgbClr val="4A4444"/>
        </a:accent4>
        <a:accent5>
          <a:srgbClr val="DFDAD6"/>
        </a:accent5>
        <a:accent6>
          <a:srgbClr val="C78212"/>
        </a:accent6>
        <a:hlink>
          <a:srgbClr val="3FA6B3"/>
        </a:hlink>
        <a:folHlink>
          <a:srgbClr val="A7C2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vsf-belgium (003)</Template>
  <TotalTime>3714</TotalTime>
  <Words>588</Words>
  <Application>Microsoft Office PowerPoint</Application>
  <PresentationFormat>Affichage à l'écran (4:3)</PresentationFormat>
  <Paragraphs>163</Paragraphs>
  <Slides>14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Cambria</vt:lpstr>
      <vt:lpstr>Garamond</vt:lpstr>
      <vt:lpstr>GillSans-Bold</vt:lpstr>
      <vt:lpstr>GillSans-Light</vt:lpstr>
      <vt:lpstr>Times New Roman</vt:lpstr>
      <vt:lpstr>vsf-belgium</vt:lpstr>
      <vt:lpstr> Projet PAMOBARMA </vt:lpstr>
      <vt:lpstr>Contenu</vt:lpstr>
      <vt:lpstr>Actions VSF</vt:lpstr>
      <vt:lpstr>Zone concernée</vt:lpstr>
      <vt:lpstr>Méthodologie: porte d’entrée</vt:lpstr>
      <vt:lpstr>Méthodologie: diagnostic fonctionnel (5C)</vt:lpstr>
      <vt:lpstr>Méthodologie: diagnostic fonctionnel (5C)</vt:lpstr>
      <vt:lpstr>Critères de choix</vt:lpstr>
      <vt:lpstr>Méthodologie: plan d’action</vt:lpstr>
      <vt:lpstr>Méthodologie: plan d’action</vt:lpstr>
      <vt:lpstr>REALISATIONS ANNEE 1</vt:lpstr>
      <vt:lpstr>REALISATIONS ANNEE 1</vt:lpstr>
      <vt:lpstr>PERSPECTIVES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HEALTH / SANTE UNIQUE</dc:title>
  <dc:creator>Christian Dovonou</dc:creator>
  <cp:lastModifiedBy>Emmanuelle Dié</cp:lastModifiedBy>
  <cp:revision>130</cp:revision>
  <dcterms:created xsi:type="dcterms:W3CDTF">2017-09-25T17:01:39Z</dcterms:created>
  <dcterms:modified xsi:type="dcterms:W3CDTF">2019-11-19T08:49:24Z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374034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