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sldIdLst>
    <p:sldId id="256" r:id="rId2"/>
    <p:sldId id="267" r:id="rId3"/>
    <p:sldId id="472" r:id="rId4"/>
    <p:sldId id="473" r:id="rId5"/>
    <p:sldId id="262" r:id="rId6"/>
    <p:sldId id="385" r:id="rId7"/>
    <p:sldId id="263" r:id="rId8"/>
    <p:sldId id="474" r:id="rId9"/>
    <p:sldId id="475" r:id="rId10"/>
    <p:sldId id="476" r:id="rId11"/>
    <p:sldId id="47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2" autoAdjust="0"/>
    <p:restoredTop sz="93825" autoAdjust="0"/>
  </p:normalViewPr>
  <p:slideViewPr>
    <p:cSldViewPr snapToGrid="0">
      <p:cViewPr>
        <p:scale>
          <a:sx n="74" d="100"/>
          <a:sy n="74" d="100"/>
        </p:scale>
        <p:origin x="-126" y="-5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6AAC2-56EA-E440-823D-B5CE3CBE01C1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0F272-8648-D64A-9A96-D74D2E5E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9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34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77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60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74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68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7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28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0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18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88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22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5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FCE568-8F7B-4E00-B2CE-0E2C4D637BF6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E909701-DE97-41CA-A732-6E365751C8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80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" y="-1066827"/>
            <a:ext cx="12788204" cy="809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64904" y="420643"/>
            <a:ext cx="9605837" cy="335125"/>
          </a:xfr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fr-FR" sz="2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j-ea"/>
                <a:cs typeface="+mj-cs"/>
              </a:rPr>
              <a:t>PRESENTATION FORMATIONS PAMOBARMA 2018-2019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84814" y="5490566"/>
            <a:ext cx="3876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DATE : du 17 au 21/12/19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0551" y="5478830"/>
            <a:ext cx="40414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LIEU : Grand </a:t>
            </a:r>
            <a:r>
              <a:rPr lang="fr-FR" sz="2400" b="1" dirty="0" err="1">
                <a:solidFill>
                  <a:schemeClr val="accent4">
                    <a:lumMod val="75000"/>
                  </a:schemeClr>
                </a:solidFill>
              </a:rPr>
              <a:t>Popo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/Benin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7CD6C61-F429-1E4C-B597-79B93E9B1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0" y="-110366"/>
            <a:ext cx="1767976" cy="1605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252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USER\Dropbox\IMG_20190903_123537_2.jpg">
            <a:extLst>
              <a:ext uri="{FF2B5EF4-FFF2-40B4-BE49-F238E27FC236}">
                <a16:creationId xmlns:a16="http://schemas.microsoft.com/office/drawing/2014/main" xmlns="" id="{330BD4C6-24B3-714F-874F-3EF8C10C067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3" y="1234832"/>
            <a:ext cx="11222893" cy="556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193C3CE4-1FBF-AC4A-B8AD-60D335AEA135}"/>
              </a:ext>
            </a:extLst>
          </p:cNvPr>
          <p:cNvSpPr txBox="1">
            <a:spLocks/>
          </p:cNvSpPr>
          <p:nvPr/>
        </p:nvSpPr>
        <p:spPr>
          <a:xfrm>
            <a:off x="1085953" y="551230"/>
            <a:ext cx="9707093" cy="84772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Photo des participants à un débat informé </a:t>
            </a:r>
          </a:p>
        </p:txBody>
      </p:sp>
    </p:spTree>
    <p:extLst>
      <p:ext uri="{BB962C8B-B14F-4D97-AF65-F5344CB8AC3E}">
        <p14:creationId xmlns:p14="http://schemas.microsoft.com/office/powerpoint/2010/main" val="169603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570F9249-158B-7D43-B0A2-068BCF323B8F}"/>
              </a:ext>
            </a:extLst>
          </p:cNvPr>
          <p:cNvSpPr txBox="1">
            <a:spLocks/>
          </p:cNvSpPr>
          <p:nvPr/>
        </p:nvSpPr>
        <p:spPr>
          <a:xfrm>
            <a:off x="1085953" y="551230"/>
            <a:ext cx="9707093" cy="5976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Remise d`attestation</a:t>
            </a:r>
          </a:p>
        </p:txBody>
      </p:sp>
      <p:pic>
        <p:nvPicPr>
          <p:cNvPr id="5" name="Image 4" descr="C:\Users\USER\Dropbox\IMG_20190921_121038_8_1569329120814.jpg">
            <a:extLst>
              <a:ext uri="{FF2B5EF4-FFF2-40B4-BE49-F238E27FC236}">
                <a16:creationId xmlns:a16="http://schemas.microsoft.com/office/drawing/2014/main" xmlns="" id="{DF3000F1-36A0-E34F-88AD-3A0F50270A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55" y="2297723"/>
            <a:ext cx="3501292" cy="4384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423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154954" y="973669"/>
            <a:ext cx="8776697" cy="6378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Résumé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9AF45F8-4310-1549-863B-400A9334DC12}"/>
              </a:ext>
            </a:extLst>
          </p:cNvPr>
          <p:cNvSpPr txBox="1"/>
          <p:nvPr/>
        </p:nvSpPr>
        <p:spPr>
          <a:xfrm>
            <a:off x="464820" y="3086100"/>
            <a:ext cx="1059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Début des formations : 12 Novembre 2018 à Korhogo, Côte d’Ivoire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Nombre de formations techniques : 06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Nombre de débats accompagnés : 09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Nombre d’animateurs formés : 56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sz="2400" dirty="0"/>
              <a:t>Nombre d’animateurs à former : 40 (Nigéria, Guinée Conakry) </a:t>
            </a:r>
          </a:p>
        </p:txBody>
      </p:sp>
    </p:spTree>
    <p:extLst>
      <p:ext uri="{BB962C8B-B14F-4D97-AF65-F5344CB8AC3E}">
        <p14:creationId xmlns:p14="http://schemas.microsoft.com/office/powerpoint/2010/main" val="45802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gray">
          <a:xfrm>
            <a:off x="1051328" y="894155"/>
            <a:ext cx="9206666" cy="76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REALISATION DES FORMATIONS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25B93E62-A8BC-C440-A6D7-0C8900C37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92582"/>
              </p:ext>
            </p:extLst>
          </p:nvPr>
        </p:nvGraphicFramePr>
        <p:xfrm>
          <a:off x="537328" y="2459424"/>
          <a:ext cx="11142482" cy="38106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1441">
                  <a:extLst>
                    <a:ext uri="{9D8B030D-6E8A-4147-A177-3AD203B41FA5}">
                      <a16:colId xmlns:a16="http://schemas.microsoft.com/office/drawing/2014/main" xmlns="" val="1130995421"/>
                    </a:ext>
                  </a:extLst>
                </a:gridCol>
                <a:gridCol w="1948281">
                  <a:extLst>
                    <a:ext uri="{9D8B030D-6E8A-4147-A177-3AD203B41FA5}">
                      <a16:colId xmlns:a16="http://schemas.microsoft.com/office/drawing/2014/main" xmlns="" val="2307710918"/>
                    </a:ext>
                  </a:extLst>
                </a:gridCol>
                <a:gridCol w="1270634">
                  <a:extLst>
                    <a:ext uri="{9D8B030D-6E8A-4147-A177-3AD203B41FA5}">
                      <a16:colId xmlns:a16="http://schemas.microsoft.com/office/drawing/2014/main" xmlns="" val="312882817"/>
                    </a:ext>
                  </a:extLst>
                </a:gridCol>
                <a:gridCol w="972955">
                  <a:extLst>
                    <a:ext uri="{9D8B030D-6E8A-4147-A177-3AD203B41FA5}">
                      <a16:colId xmlns:a16="http://schemas.microsoft.com/office/drawing/2014/main" xmlns="" val="3926988273"/>
                    </a:ext>
                  </a:extLst>
                </a:gridCol>
                <a:gridCol w="5199171">
                  <a:extLst>
                    <a:ext uri="{9D8B030D-6E8A-4147-A177-3AD203B41FA5}">
                      <a16:colId xmlns:a16="http://schemas.microsoft.com/office/drawing/2014/main" xmlns="" val="3730283986"/>
                    </a:ext>
                  </a:extLst>
                </a:gridCol>
              </a:tblGrid>
              <a:tr h="4065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Périodes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Activités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Projets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Nombre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Observations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9609454"/>
                  </a:ext>
                </a:extLst>
              </a:tr>
              <a:tr h="30627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12 au 18 /11/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Formation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Contenu module commerce du bétail : Korhogo/CI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7462018"/>
                  </a:ext>
                </a:extLst>
              </a:tr>
              <a:tr h="30627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03 au 09/12/18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31/06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Contenu module commerce du bétail : </a:t>
                      </a:r>
                      <a:r>
                        <a:rPr lang="fr-FR" sz="1200" dirty="0" err="1"/>
                        <a:t>Tamalé</a:t>
                      </a:r>
                      <a:r>
                        <a:rPr lang="fr-FR" sz="1200" dirty="0"/>
                        <a:t>/Ghana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41243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07 au 13 /01/19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20/02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Andragogie et techniques de communication : Korhogo/CI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498296"/>
                  </a:ext>
                </a:extLst>
              </a:tr>
              <a:tr h="406545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28 /01 </a:t>
                      </a:r>
                    </a:p>
                    <a:p>
                      <a:pPr algn="l"/>
                      <a:r>
                        <a:rPr lang="fr-FR" sz="1200" b="0" dirty="0"/>
                        <a:t>au 01/02/19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16/03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Contenu module mobilité  du bétail : Dapaong/Togo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293759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Du 18 au 20 /02/19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journalistes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/>
                        <a:t>Tea</a:t>
                      </a:r>
                      <a:r>
                        <a:rPr lang="fr-FR" sz="1200" b="1" dirty="0"/>
                        <a:t> or coffee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15/02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Transhumance et commerce du bétail   Lomé/Togo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2433125"/>
                  </a:ext>
                </a:extLst>
              </a:tr>
              <a:tr h="406545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25/02 </a:t>
                      </a:r>
                    </a:p>
                    <a:p>
                      <a:pPr algn="l"/>
                      <a:r>
                        <a:rPr lang="fr-FR" sz="1200" b="0" dirty="0"/>
                        <a:t>au 02 /03/19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20/04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Andragogie et techniques de communication </a:t>
                      </a:r>
                      <a:r>
                        <a:rPr lang="fr-FR" sz="1200" dirty="0" err="1"/>
                        <a:t>Tamalé</a:t>
                      </a:r>
                      <a:r>
                        <a:rPr lang="fr-FR" sz="1200" dirty="0"/>
                        <a:t>/Ghana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02745208"/>
                  </a:ext>
                </a:extLst>
              </a:tr>
              <a:tr h="406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Du 18 au 22 /03/19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FDS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et journalistes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RECOPA/EST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32/01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Transhumance et commerce du bétail   Ouaga/BF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68283506"/>
                  </a:ext>
                </a:extLst>
              </a:tr>
              <a:tr h="406545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31/03 </a:t>
                      </a:r>
                    </a:p>
                    <a:p>
                      <a:pPr algn="l"/>
                      <a:r>
                        <a:rPr lang="fr-FR" sz="1200" b="0" dirty="0"/>
                        <a:t>au 07/04/19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Accompagnement des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PAMOBARMA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25/05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Débat informé accompagné : Bouna/CI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1130425"/>
                  </a:ext>
                </a:extLst>
              </a:tr>
              <a:tr h="406545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23 au 27/04/19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Formation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17/04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Andragogie et techniques de communication : Dapaong/Togo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254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1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gray">
          <a:xfrm>
            <a:off x="893563" y="894155"/>
            <a:ext cx="9364431" cy="76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REALISATION DES FORMATIONS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9C87C80B-A98C-0549-A1F6-AC956A641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82256"/>
              </p:ext>
            </p:extLst>
          </p:nvPr>
        </p:nvGraphicFramePr>
        <p:xfrm>
          <a:off x="537328" y="2459424"/>
          <a:ext cx="11142482" cy="3058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1441">
                  <a:extLst>
                    <a:ext uri="{9D8B030D-6E8A-4147-A177-3AD203B41FA5}">
                      <a16:colId xmlns:a16="http://schemas.microsoft.com/office/drawing/2014/main" xmlns="" val="1130995421"/>
                    </a:ext>
                  </a:extLst>
                </a:gridCol>
                <a:gridCol w="1948281">
                  <a:extLst>
                    <a:ext uri="{9D8B030D-6E8A-4147-A177-3AD203B41FA5}">
                      <a16:colId xmlns:a16="http://schemas.microsoft.com/office/drawing/2014/main" xmlns="" val="2307710918"/>
                    </a:ext>
                  </a:extLst>
                </a:gridCol>
                <a:gridCol w="1270634">
                  <a:extLst>
                    <a:ext uri="{9D8B030D-6E8A-4147-A177-3AD203B41FA5}">
                      <a16:colId xmlns:a16="http://schemas.microsoft.com/office/drawing/2014/main" xmlns="" val="312882817"/>
                    </a:ext>
                  </a:extLst>
                </a:gridCol>
                <a:gridCol w="972955">
                  <a:extLst>
                    <a:ext uri="{9D8B030D-6E8A-4147-A177-3AD203B41FA5}">
                      <a16:colId xmlns:a16="http://schemas.microsoft.com/office/drawing/2014/main" xmlns="" val="3926988273"/>
                    </a:ext>
                  </a:extLst>
                </a:gridCol>
                <a:gridCol w="5199171">
                  <a:extLst>
                    <a:ext uri="{9D8B030D-6E8A-4147-A177-3AD203B41FA5}">
                      <a16:colId xmlns:a16="http://schemas.microsoft.com/office/drawing/2014/main" xmlns="" val="3730283986"/>
                    </a:ext>
                  </a:extLst>
                </a:gridCol>
              </a:tblGrid>
              <a:tr h="4065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Périodes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Activités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Projets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Nombre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Observations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9609454"/>
                  </a:ext>
                </a:extLst>
              </a:tr>
              <a:tr h="30627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15 au 29 /06/19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Accompagnement des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29/04</a:t>
                      </a:r>
                    </a:p>
                    <a:p>
                      <a:pPr algn="ctr"/>
                      <a:r>
                        <a:rPr lang="fr-FR" sz="1200" smtClean="0"/>
                        <a:t>23/02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Débat informé accompagné : </a:t>
                      </a:r>
                      <a:r>
                        <a:rPr lang="fr-FR" sz="1200" dirty="0" err="1"/>
                        <a:t>Zébilla</a:t>
                      </a:r>
                      <a:r>
                        <a:rPr lang="fr-FR" sz="1200" dirty="0"/>
                        <a:t> et </a:t>
                      </a:r>
                      <a:r>
                        <a:rPr lang="fr-FR" sz="1200" dirty="0" err="1"/>
                        <a:t>Tumu</a:t>
                      </a:r>
                      <a:r>
                        <a:rPr lang="fr-FR" sz="1200" dirty="0"/>
                        <a:t>/Ghana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7462018"/>
                  </a:ext>
                </a:extLst>
              </a:tr>
              <a:tr h="306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Du 13/07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au 03 /08/19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Accompagnement des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76/13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Débat informé accompagné : Korhogo, </a:t>
                      </a:r>
                      <a:r>
                        <a:rPr lang="fr-FR" sz="1200" dirty="0" err="1"/>
                        <a:t>Odiénné</a:t>
                      </a:r>
                      <a:r>
                        <a:rPr lang="fr-FR" sz="1200" dirty="0"/>
                        <a:t> et </a:t>
                      </a:r>
                      <a:r>
                        <a:rPr lang="fr-FR" sz="1200" dirty="0" err="1"/>
                        <a:t>Boundiali</a:t>
                      </a:r>
                      <a:r>
                        <a:rPr lang="fr-FR" sz="1200" dirty="0"/>
                        <a:t>/CI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41243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24/08 </a:t>
                      </a:r>
                    </a:p>
                    <a:p>
                      <a:pPr algn="l"/>
                      <a:r>
                        <a:rPr lang="fr-FR" sz="1200" b="0" dirty="0"/>
                        <a:t>au 07/09/19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Accompagnement des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52/07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Débat informé accompagné : </a:t>
                      </a:r>
                      <a:r>
                        <a:rPr lang="fr-FR" sz="1200" dirty="0" err="1"/>
                        <a:t>Buipé</a:t>
                      </a:r>
                      <a:r>
                        <a:rPr lang="fr-FR" sz="1200" dirty="0"/>
                        <a:t> et Bolé/Ghana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498296"/>
                  </a:ext>
                </a:extLst>
              </a:tr>
              <a:tr h="406545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Du 15 </a:t>
                      </a:r>
                    </a:p>
                    <a:p>
                      <a:pPr algn="l"/>
                      <a:r>
                        <a:rPr lang="fr-FR" sz="1200" b="0" dirty="0"/>
                        <a:t>au 21/09/19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Accompagnement des animateurs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PAMOBARMA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20/0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Débat informé accompagné : Parakou/Benin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293759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Du 06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au 11/10/19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Sensibilisation / formation journalistes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CILSS, PEPISAO, PREDIP,AFL,TEA OR COFFEE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16/08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Formation sur  Transhumance et commerce du bétail : Accra/Ghana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243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9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xmlns="" id="{1E0AD424-E4AF-374A-91B3-DCAA70468C78}"/>
              </a:ext>
            </a:extLst>
          </p:cNvPr>
          <p:cNvSpPr txBox="1">
            <a:spLocks/>
          </p:cNvSpPr>
          <p:nvPr/>
        </p:nvSpPr>
        <p:spPr>
          <a:xfrm>
            <a:off x="484094" y="992094"/>
            <a:ext cx="11217835" cy="6514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Résultats</a:t>
            </a:r>
          </a:p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3B7980EA-89E7-B048-8481-33915EA86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22929"/>
              </p:ext>
            </p:extLst>
          </p:nvPr>
        </p:nvGraphicFramePr>
        <p:xfrm>
          <a:off x="537328" y="2459424"/>
          <a:ext cx="11164601" cy="40308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1237">
                  <a:extLst>
                    <a:ext uri="{9D8B030D-6E8A-4147-A177-3AD203B41FA5}">
                      <a16:colId xmlns:a16="http://schemas.microsoft.com/office/drawing/2014/main" xmlns="" val="113099542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307710918"/>
                    </a:ext>
                  </a:extLst>
                </a:gridCol>
                <a:gridCol w="7882964">
                  <a:extLst>
                    <a:ext uri="{9D8B030D-6E8A-4147-A177-3AD203B41FA5}">
                      <a16:colId xmlns:a16="http://schemas.microsoft.com/office/drawing/2014/main" xmlns="" val="3730283986"/>
                    </a:ext>
                  </a:extLst>
                </a:gridCol>
              </a:tblGrid>
              <a:tr h="4065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Partenaires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Animateurs attestés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Observations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9609454"/>
                  </a:ext>
                </a:extLst>
              </a:tr>
              <a:tr h="30627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AEBRB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Apres  deux débats non accompagnés, le 5</a:t>
                      </a:r>
                      <a:r>
                        <a:rPr lang="fr-FR" sz="1200" baseline="30000" dirty="0"/>
                        <a:t>eme</a:t>
                      </a:r>
                      <a:r>
                        <a:rPr lang="fr-FR" sz="1200" dirty="0"/>
                        <a:t> a dû s’améliorer.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7462018"/>
                  </a:ext>
                </a:extLst>
              </a:tr>
              <a:tr h="306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AJELAMO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Devra faire appel à un 4</a:t>
                      </a:r>
                      <a:r>
                        <a:rPr lang="fr-FR" sz="1200" baseline="30000" dirty="0"/>
                        <a:t>eme </a:t>
                      </a:r>
                      <a:r>
                        <a:rPr lang="fr-FR" sz="1200" baseline="0" dirty="0"/>
                        <a:t>pour ses </a:t>
                      </a:r>
                      <a:r>
                        <a:rPr lang="fr-FR" sz="1200" dirty="0"/>
                        <a:t>débats non accompagnés.</a:t>
                      </a:r>
                      <a:endParaRPr lang="fr-FR" sz="12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41243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OPEF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On note le désistement de 03 bons éléments. A dans son équipe 02 encadreurs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2498296"/>
                  </a:ext>
                </a:extLst>
              </a:tr>
              <a:tr h="405735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GDCA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Deux bonnes équipes  encadrées par  02 anciens animateurs.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293759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CIKOD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On note le désistement de 04 bons éléments. A dans son équipe 02 traducteurs locaux et 01 ancien animateur.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243312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ETD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Très bonne équipe mais devra faire appel à 01 ou 02 autres animateurs pour les débats non accompagnés.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1088749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ANDAL &amp; PINAL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Equipe moyenne, devra faire appel à 01 ou 02 autres animateurs pour les débats non accompagnés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112685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GEVAPAF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Très bonne équipe d’animation.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997989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UDOPER/ZC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UDOPER/AD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GIC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POTALMEN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Animateurs formés mais non accompagnés sur Module Mobilité du bétail.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9317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4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xmlns="" id="{1E0AD424-E4AF-374A-91B3-DCAA70468C78}"/>
              </a:ext>
            </a:extLst>
          </p:cNvPr>
          <p:cNvSpPr txBox="1">
            <a:spLocks/>
          </p:cNvSpPr>
          <p:nvPr/>
        </p:nvSpPr>
        <p:spPr>
          <a:xfrm>
            <a:off x="1085954" y="887292"/>
            <a:ext cx="9316323" cy="7070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Cible touchée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ABFEB2F-8F2A-A345-8C6A-8FD9ECC29AB6}"/>
              </a:ext>
            </a:extLst>
          </p:cNvPr>
          <p:cNvSpPr txBox="1"/>
          <p:nvPr/>
        </p:nvSpPr>
        <p:spPr>
          <a:xfrm>
            <a:off x="3897443" y="3462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608EC8-4836-D642-AD22-066CFE62D066}"/>
              </a:ext>
            </a:extLst>
          </p:cNvPr>
          <p:cNvSpPr/>
          <p:nvPr/>
        </p:nvSpPr>
        <p:spPr>
          <a:xfrm>
            <a:off x="523631" y="3105834"/>
            <a:ext cx="93163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Etat central : Préfets, Sous- préfets, Secrétaires généraux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Parlement : 03 députés de l’Assemblée nationale du Ghana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Collectivités décentralisées : Conseils régionaux, Mairies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Services techniques : Agriculture, Elevage, Pêche, Décentralisation, Commerce, Environnement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FDS : Police, Gendarmerie, Douanes, Immigration, Eaux et Forêts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Chefferie traditionnelle, Propriétaires terriens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OP : Agriculteurs, Eleveurs, Bouchers, Transporteurs, Commerçants, Consommateurs, Les jeunes, Les femmes  </a:t>
            </a:r>
          </a:p>
          <a:p>
            <a:endParaRPr lang="fr-FR" dirty="0"/>
          </a:p>
          <a:p>
            <a:r>
              <a:rPr lang="fr-FR" b="1" dirty="0"/>
              <a:t>BN : </a:t>
            </a:r>
            <a:r>
              <a:rPr lang="fr-FR" dirty="0"/>
              <a:t>Cible absente : les juges</a:t>
            </a:r>
            <a:r>
              <a:rPr lang="fr-FR" b="1" dirty="0"/>
              <a:t> </a:t>
            </a:r>
            <a:r>
              <a:rPr lang="fr-FR" dirty="0"/>
              <a:t>       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05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E0F7BD4-787B-2C4E-B8B3-A6D104204177}"/>
              </a:ext>
            </a:extLst>
          </p:cNvPr>
          <p:cNvSpPr txBox="1">
            <a:spLocks/>
          </p:cNvSpPr>
          <p:nvPr/>
        </p:nvSpPr>
        <p:spPr>
          <a:xfrm>
            <a:off x="1085954" y="887291"/>
            <a:ext cx="9316323" cy="7461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Problèmes rencontrés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635E67-08A5-A74F-8C76-A7216B77D130}"/>
              </a:ext>
            </a:extLst>
          </p:cNvPr>
          <p:cNvSpPr/>
          <p:nvPr/>
        </p:nvSpPr>
        <p:spPr>
          <a:xfrm>
            <a:off x="969107" y="3035496"/>
            <a:ext cx="1049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Non respect des critères de choix des futurs animateurs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Abandon des meilleurs animateurs en cour de processus de formation</a:t>
            </a:r>
          </a:p>
        </p:txBody>
      </p:sp>
    </p:spTree>
    <p:extLst>
      <p:ext uri="{BB962C8B-B14F-4D97-AF65-F5344CB8AC3E}">
        <p14:creationId xmlns:p14="http://schemas.microsoft.com/office/powerpoint/2010/main" val="361942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1B19C2B-1867-F244-8B07-7790F63F21BC}"/>
              </a:ext>
            </a:extLst>
          </p:cNvPr>
          <p:cNvSpPr txBox="1">
            <a:spLocks/>
          </p:cNvSpPr>
          <p:nvPr/>
        </p:nvSpPr>
        <p:spPr>
          <a:xfrm>
            <a:off x="1085953" y="551230"/>
            <a:ext cx="9316323" cy="7773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Photo animateurs sur le module</a:t>
            </a:r>
          </a:p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Mobilité du bétail</a:t>
            </a:r>
          </a:p>
        </p:txBody>
      </p:sp>
      <p:pic>
        <p:nvPicPr>
          <p:cNvPr id="6" name="Image 5" descr="C:\Users\USER\Dropbox\IMG-20190205-WA0004.jpg">
            <a:extLst>
              <a:ext uri="{FF2B5EF4-FFF2-40B4-BE49-F238E27FC236}">
                <a16:creationId xmlns:a16="http://schemas.microsoft.com/office/drawing/2014/main" xmlns="" id="{B1743A08-AF01-D840-BB9D-DDE51358E41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420" y="2289976"/>
            <a:ext cx="6875159" cy="4478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9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2CA6C2DE-0262-1446-AD3A-9FDFD6C5FFDE}"/>
              </a:ext>
            </a:extLst>
          </p:cNvPr>
          <p:cNvSpPr txBox="1">
            <a:spLocks/>
          </p:cNvSpPr>
          <p:nvPr/>
        </p:nvSpPr>
        <p:spPr>
          <a:xfrm>
            <a:off x="1085953" y="551230"/>
            <a:ext cx="9316323" cy="7773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Photo animateurs sur le module</a:t>
            </a:r>
          </a:p>
          <a:p>
            <a:pPr algn="ctr"/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Commerce du bétail</a:t>
            </a:r>
          </a:p>
        </p:txBody>
      </p:sp>
      <p:pic>
        <p:nvPicPr>
          <p:cNvPr id="5" name="Image 4" descr="C:\Users\USER\Dropbox\IMG_20190621_113742_9.jpg">
            <a:extLst>
              <a:ext uri="{FF2B5EF4-FFF2-40B4-BE49-F238E27FC236}">
                <a16:creationId xmlns:a16="http://schemas.microsoft.com/office/drawing/2014/main" xmlns="" id="{8168C800-CC70-8E41-ABCB-DAE9A4561A2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354" y="2341611"/>
            <a:ext cx="7565292" cy="4246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60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15514</TotalTime>
  <Words>593</Words>
  <Application>Microsoft Office PowerPoint</Application>
  <PresentationFormat>Grand écran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Direction 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Samba Diallo</dc:creator>
  <cp:lastModifiedBy>Samba Diallo</cp:lastModifiedBy>
  <cp:revision>221</cp:revision>
  <dcterms:created xsi:type="dcterms:W3CDTF">2018-01-11T15:29:01Z</dcterms:created>
  <dcterms:modified xsi:type="dcterms:W3CDTF">2019-11-06T13:02:55Z</dcterms:modified>
</cp:coreProperties>
</file>